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7"/>
  </p:notesMasterIdLst>
  <p:sldIdLst>
    <p:sldId id="307" r:id="rId3"/>
    <p:sldId id="257" r:id="rId4"/>
    <p:sldId id="290" r:id="rId5"/>
    <p:sldId id="260" r:id="rId6"/>
    <p:sldId id="300" r:id="rId7"/>
    <p:sldId id="301" r:id="rId8"/>
    <p:sldId id="308" r:id="rId9"/>
    <p:sldId id="264" r:id="rId10"/>
    <p:sldId id="292" r:id="rId11"/>
    <p:sldId id="266" r:id="rId12"/>
    <p:sldId id="302" r:id="rId13"/>
    <p:sldId id="293" r:id="rId14"/>
    <p:sldId id="267" r:id="rId15"/>
    <p:sldId id="268" r:id="rId16"/>
    <p:sldId id="309" r:id="rId17"/>
    <p:sldId id="294" r:id="rId18"/>
    <p:sldId id="269" r:id="rId19"/>
    <p:sldId id="270" r:id="rId20"/>
    <p:sldId id="271" r:id="rId21"/>
    <p:sldId id="272" r:id="rId22"/>
    <p:sldId id="273" r:id="rId23"/>
    <p:sldId id="274" r:id="rId24"/>
    <p:sldId id="295" r:id="rId25"/>
    <p:sldId id="275" r:id="rId26"/>
    <p:sldId id="277" r:id="rId27"/>
    <p:sldId id="296" r:id="rId28"/>
    <p:sldId id="278" r:id="rId29"/>
    <p:sldId id="279" r:id="rId30"/>
    <p:sldId id="280" r:id="rId31"/>
    <p:sldId id="297" r:id="rId32"/>
    <p:sldId id="281" r:id="rId33"/>
    <p:sldId id="304" r:id="rId34"/>
    <p:sldId id="303" r:id="rId35"/>
    <p:sldId id="298" r:id="rId36"/>
    <p:sldId id="282" r:id="rId37"/>
    <p:sldId id="305" r:id="rId38"/>
    <p:sldId id="283" r:id="rId39"/>
    <p:sldId id="284" r:id="rId40"/>
    <p:sldId id="285" r:id="rId41"/>
    <p:sldId id="306" r:id="rId42"/>
    <p:sldId id="287" r:id="rId43"/>
    <p:sldId id="310" r:id="rId44"/>
    <p:sldId id="299" r:id="rId45"/>
    <p:sldId id="289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>
        <p:scale>
          <a:sx n="78" d="100"/>
          <a:sy n="78" d="100"/>
        </p:scale>
        <p:origin x="-28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E71D90-70DF-459B-8F07-62F4DF323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FDD16-DA75-49DA-B69C-C3EDCEC96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D2BC3-2C20-4DEA-AD72-257A40A99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66F3B-6452-4BB2-9C6A-4D9A25E70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AF059-B8A5-4C40-A70D-D5F3FA8E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E9DDD-BF56-4E99-B462-712A38D75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A84DE-C543-4F24-B2F6-BEEDA1631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55E1-7DC0-4CBA-A75C-AE22E9848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B20D2-CF2D-441E-A6CF-3A4BA3E01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7CD72-197A-4F5A-BBEA-3E387D07D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BDF57-205F-44BA-AC10-638959592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1876-1762-4380-B71B-2BF141D6F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D5761-694B-4169-8B62-81083685B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4987F-76BC-4C63-B606-AE0413B9D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8812B-236F-4B8A-94CC-1CE2C1185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65C96-8F3D-4E87-B38A-217FA9810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76537-B9D7-48E5-92C5-B685D70F9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FAA61-7AD6-4F4A-A6F6-6AA2F0D0C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28268-9FCF-44B5-A201-39FE938DF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209F9-7D74-4214-B1B9-C5CE5A129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AF245-C4D8-479C-B4AF-CA4BCBF31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59EA1-E298-4A1D-B3A9-3E639D6E3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858A8-C6F9-4FA5-A0C9-50653F2F5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7F4ACC-90D8-4AF4-BDF2-8547DB9FC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448B5B-5911-40F5-B022-AEDDDFB47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v.gov.ua/apex/f?p=111:LOGIN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775" y="285750"/>
            <a:ext cx="7404100" cy="1092200"/>
          </a:xfrm>
        </p:spPr>
        <p:txBody>
          <a:bodyPr/>
          <a:lstStyle/>
          <a:p>
            <a:pPr algn="ctr" eaLnBrk="1" hangingPunct="1"/>
            <a:r>
              <a:rPr lang="uk-UA" sz="4000" smtClean="0"/>
              <a:t>Вибори народних депутатів до Верховної Ради України</a:t>
            </a:r>
          </a:p>
        </p:txBody>
      </p:sp>
      <p:pic>
        <p:nvPicPr>
          <p:cNvPr id="2662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2925" y="2274888"/>
            <a:ext cx="6061075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Вибори народних депутатів України. </a:t>
            </a:r>
            <a:br>
              <a:rPr lang="uk-UA" sz="2800" smtClean="0"/>
            </a:br>
            <a:r>
              <a:rPr lang="uk-UA" sz="2800" smtClean="0"/>
              <a:t>Загальні положення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eaLnBrk="1" hangingPunct="1"/>
            <a:r>
              <a:rPr lang="uk-UA" smtClean="0"/>
              <a:t>Вибори народних депутатів України є </a:t>
            </a:r>
            <a:r>
              <a:rPr lang="uk-UA" b="1" smtClean="0">
                <a:solidFill>
                  <a:srgbClr val="C00000"/>
                </a:solidFill>
              </a:rPr>
              <a:t>загальнодержавними</a:t>
            </a:r>
          </a:p>
          <a:p>
            <a:pPr eaLnBrk="1" hangingPunct="1"/>
            <a:r>
              <a:rPr lang="uk-UA" smtClean="0"/>
              <a:t>Народні депутати України обираються громадянами України на основі загального, рівного і прямого виборчого права шляхом таємного голосування </a:t>
            </a:r>
            <a:r>
              <a:rPr lang="uk-UA" b="1" smtClean="0">
                <a:solidFill>
                  <a:srgbClr val="C00000"/>
                </a:solidFill>
              </a:rPr>
              <a:t>строком на п'ять років</a:t>
            </a:r>
          </a:p>
          <a:p>
            <a:pPr eaLnBrk="1" hangingPunct="1"/>
            <a:r>
              <a:rPr lang="uk-UA" b="1" smtClean="0">
                <a:solidFill>
                  <a:srgbClr val="C00000"/>
                </a:solidFill>
              </a:rPr>
              <a:t>Кількісний склад </a:t>
            </a:r>
            <a:r>
              <a:rPr lang="uk-UA" smtClean="0"/>
              <a:t>Верховної Ради України - 450 депутатів</a:t>
            </a:r>
          </a:p>
          <a:p>
            <a:pPr eaLnBrk="1" hangingPunct="1"/>
            <a:r>
              <a:rPr lang="uk-UA" b="1" smtClean="0">
                <a:solidFill>
                  <a:srgbClr val="C00000"/>
                </a:solidFill>
              </a:rPr>
              <a:t>Виборча система </a:t>
            </a:r>
            <a:r>
              <a:rPr lang="uk-UA" smtClean="0"/>
              <a:t>- змішана (пропорційно-мажоритарна)</a:t>
            </a:r>
          </a:p>
          <a:p>
            <a:pPr lvl="1" eaLnBrk="1" hangingPunct="1"/>
            <a:r>
              <a:rPr lang="uk-UA" smtClean="0"/>
              <a:t>225 депутатів – від партій</a:t>
            </a:r>
          </a:p>
          <a:p>
            <a:pPr lvl="1" eaLnBrk="1" hangingPunct="1"/>
            <a:r>
              <a:rPr lang="uk-UA" smtClean="0"/>
              <a:t>225 депутатів-мажоритарників</a:t>
            </a:r>
          </a:p>
          <a:p>
            <a:pPr eaLnBrk="1" hangingPunct="1"/>
            <a:endParaRPr lang="uk-UA" sz="800" b="1" smtClean="0">
              <a:solidFill>
                <a:srgbClr val="C00000"/>
              </a:solidFill>
            </a:endParaRPr>
          </a:p>
          <a:p>
            <a:pPr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Вибори народних депутатів України. </a:t>
            </a:r>
            <a:br>
              <a:rPr lang="uk-UA" sz="2800" smtClean="0"/>
            </a:br>
            <a:r>
              <a:rPr lang="uk-UA" sz="2800" smtClean="0"/>
              <a:t>Загальні положення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Види виборів</a:t>
            </a:r>
            <a:r>
              <a:rPr lang="uk-UA" dirty="0" smtClean="0"/>
              <a:t> 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чергові</a:t>
            </a:r>
            <a:r>
              <a:rPr lang="uk-UA" dirty="0" smtClean="0"/>
              <a:t> – закінчення конституційного строку повноважень Верховної Ради – не потребують спеціальних рішень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позачергові</a:t>
            </a:r>
            <a:r>
              <a:rPr lang="uk-UA" dirty="0" smtClean="0"/>
              <a:t> – дострокове </a:t>
            </a:r>
            <a:r>
              <a:rPr lang="uk-UA" dirty="0"/>
              <a:t>припинення повноважень Верховної Ради </a:t>
            </a:r>
            <a:r>
              <a:rPr lang="uk-UA" dirty="0" smtClean="0"/>
              <a:t>– призначаються </a:t>
            </a:r>
            <a:r>
              <a:rPr lang="uk-UA" dirty="0"/>
              <a:t>Президентом </a:t>
            </a:r>
            <a:endParaRPr lang="uk-UA" dirty="0" smtClean="0"/>
          </a:p>
          <a:p>
            <a:pPr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повторні </a:t>
            </a:r>
            <a:r>
              <a:rPr lang="uk-UA" dirty="0" smtClean="0"/>
              <a:t>– визнання </a:t>
            </a:r>
            <a:r>
              <a:rPr lang="uk-UA" dirty="0"/>
              <a:t>виборів депутатів в </a:t>
            </a:r>
            <a:r>
              <a:rPr lang="uk-UA" dirty="0" smtClean="0"/>
              <a:t>одномандатному окрузі </a:t>
            </a:r>
            <a:r>
              <a:rPr lang="uk-UA" dirty="0"/>
              <a:t>окрузі такими, що не </a:t>
            </a:r>
            <a:r>
              <a:rPr lang="uk-UA" dirty="0" smtClean="0"/>
              <a:t>відбулися – призначаються ЦВК</a:t>
            </a:r>
          </a:p>
          <a:p>
            <a:pPr lvl="1"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проміжні</a:t>
            </a:r>
            <a:r>
              <a:rPr lang="uk-UA" dirty="0" smtClean="0"/>
              <a:t> – дострокове припинення </a:t>
            </a:r>
            <a:r>
              <a:rPr lang="uk-UA" dirty="0"/>
              <a:t>повноважень депутата, обраного в одномандатному </a:t>
            </a:r>
            <a:r>
              <a:rPr lang="uk-UA" dirty="0" smtClean="0"/>
              <a:t>окрузі – призначаються </a:t>
            </a:r>
            <a:r>
              <a:rPr lang="uk-UA" dirty="0"/>
              <a:t>ЦВК</a:t>
            </a:r>
          </a:p>
          <a:p>
            <a:pPr eaLnBrk="1" hangingPunct="1">
              <a:defRPr/>
            </a:pPr>
            <a:endParaRPr lang="uk-UA" sz="1800" dirty="0"/>
          </a:p>
          <a:p>
            <a:pPr eaLnBrk="1" hangingPunct="1">
              <a:defRPr/>
            </a:pPr>
            <a:endParaRPr lang="uk-UA" sz="800" b="1" dirty="0">
              <a:solidFill>
                <a:srgbClr val="C00000"/>
              </a:solidFill>
            </a:endParaRPr>
          </a:p>
          <a:p>
            <a:pPr eaLnBrk="1" hangingPunct="1">
              <a:defRPr/>
            </a:pPr>
            <a:endParaRPr lang="uk-UA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1258887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Суб</a:t>
            </a:r>
            <a:r>
              <a:rPr lang="ru-RU" sz="2800" smtClean="0"/>
              <a:t>’</a:t>
            </a:r>
            <a:r>
              <a:rPr lang="uk-UA" sz="2800" smtClean="0"/>
              <a:t>єкти та етапи виборчого процесу </a:t>
            </a:r>
            <a:br>
              <a:rPr lang="uk-UA" sz="2800" smtClean="0"/>
            </a:br>
            <a:r>
              <a:rPr lang="uk-UA" sz="2800" smtClean="0"/>
              <a:t>виборів народних депутатів України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681163"/>
            <a:ext cx="8783637" cy="4445000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3789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8588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Суб</a:t>
            </a:r>
            <a:r>
              <a:rPr lang="ru-RU" sz="2800" smtClean="0"/>
              <a:t>’</a:t>
            </a:r>
            <a:r>
              <a:rPr lang="uk-UA" sz="2800" smtClean="0"/>
              <a:t>єкти та етапи виборчого процесу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768350"/>
            <a:ext cx="8783637" cy="49688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200" b="1" dirty="0"/>
              <a:t>Виборчий </a:t>
            </a:r>
            <a:r>
              <a:rPr lang="uk-UA" sz="2200" b="1" dirty="0" smtClean="0"/>
              <a:t>процес – </a:t>
            </a:r>
            <a:r>
              <a:rPr lang="uk-UA" sz="2200" dirty="0" smtClean="0"/>
              <a:t>здійснення </a:t>
            </a:r>
            <a:r>
              <a:rPr lang="uk-UA" sz="2200" dirty="0"/>
              <a:t>суб’єктами виборчого процесу виборчих процедур, передбачених Законом </a:t>
            </a:r>
            <a:r>
              <a:rPr lang="uk-UA" sz="2200" dirty="0" smtClean="0"/>
              <a:t>України «Про </a:t>
            </a:r>
            <a:r>
              <a:rPr lang="uk-UA" sz="2200" dirty="0"/>
              <a:t>вибори </a:t>
            </a:r>
            <a:r>
              <a:rPr lang="uk-UA" sz="2200" dirty="0" smtClean="0"/>
              <a:t>народних депутатів України»</a:t>
            </a:r>
          </a:p>
          <a:p>
            <a:pPr marL="0" indent="0" eaLnBrk="1" hangingPunct="1">
              <a:buFontTx/>
              <a:buNone/>
              <a:defRPr/>
            </a:pPr>
            <a:endParaRPr lang="uk-UA" sz="2200" dirty="0"/>
          </a:p>
          <a:p>
            <a:pPr marL="0" indent="0" eaLnBrk="1" hangingPunct="1">
              <a:buFontTx/>
              <a:buNone/>
              <a:defRPr/>
            </a:pPr>
            <a:r>
              <a:rPr lang="uk-UA" sz="2200" b="1" dirty="0" err="1"/>
              <a:t>Суб</a:t>
            </a:r>
            <a:r>
              <a:rPr lang="ru-RU" sz="2200" b="1" dirty="0"/>
              <a:t>’</a:t>
            </a:r>
            <a:r>
              <a:rPr lang="uk-UA" sz="2200" b="1" dirty="0" err="1"/>
              <a:t>єкти</a:t>
            </a:r>
            <a:r>
              <a:rPr lang="uk-UA" sz="2200" b="1" dirty="0"/>
              <a:t> виборчого </a:t>
            </a:r>
            <a:r>
              <a:rPr lang="uk-UA" sz="2200" b="1" dirty="0" smtClean="0"/>
              <a:t>процесу</a:t>
            </a:r>
          </a:p>
          <a:p>
            <a:pPr eaLnBrk="1" hangingPunct="1">
              <a:defRPr/>
            </a:pPr>
            <a:r>
              <a:rPr lang="uk-UA" sz="2200" dirty="0" smtClean="0"/>
              <a:t>виборець</a:t>
            </a:r>
          </a:p>
          <a:p>
            <a:pPr eaLnBrk="1" hangingPunct="1">
              <a:defRPr/>
            </a:pPr>
            <a:r>
              <a:rPr lang="uk-UA" sz="2200" dirty="0"/>
              <a:t>виборча </a:t>
            </a:r>
            <a:r>
              <a:rPr lang="uk-UA" sz="2200" dirty="0" smtClean="0"/>
              <a:t>комісія</a:t>
            </a:r>
          </a:p>
          <a:p>
            <a:pPr eaLnBrk="1" hangingPunct="1">
              <a:defRPr/>
            </a:pPr>
            <a:r>
              <a:rPr lang="uk-UA" sz="2200" dirty="0"/>
              <a:t>кандидат </a:t>
            </a:r>
            <a:r>
              <a:rPr lang="uk-UA" sz="2200" dirty="0" smtClean="0"/>
              <a:t>у народні депутати України</a:t>
            </a:r>
          </a:p>
          <a:p>
            <a:pPr eaLnBrk="1" hangingPunct="1">
              <a:defRPr/>
            </a:pPr>
            <a:r>
              <a:rPr lang="uk-UA" sz="2200" dirty="0"/>
              <a:t>партія, яка висунула </a:t>
            </a:r>
            <a:r>
              <a:rPr lang="uk-UA" sz="2200" dirty="0" smtClean="0"/>
              <a:t>кандидата</a:t>
            </a:r>
          </a:p>
          <a:p>
            <a:pPr eaLnBrk="1" hangingPunct="1">
              <a:defRPr/>
            </a:pPr>
            <a:r>
              <a:rPr lang="uk-UA" sz="2200" dirty="0"/>
              <a:t>офіційний </a:t>
            </a:r>
            <a:r>
              <a:rPr lang="uk-UA" sz="2200" dirty="0" smtClean="0"/>
              <a:t>спостерігач</a:t>
            </a:r>
          </a:p>
          <a:p>
            <a:pPr lvl="1" eaLnBrk="1" hangingPunct="1">
              <a:defRPr/>
            </a:pPr>
            <a:r>
              <a:rPr lang="uk-UA" sz="2200" dirty="0" smtClean="0">
                <a:ea typeface="+mn-ea"/>
              </a:rPr>
              <a:t>від партії</a:t>
            </a:r>
          </a:p>
          <a:p>
            <a:pPr lvl="2" eaLnBrk="1" hangingPunct="1">
              <a:defRPr/>
            </a:pPr>
            <a:r>
              <a:rPr lang="uk-UA" sz="2200" dirty="0" smtClean="0">
                <a:ea typeface="+mn-ea"/>
              </a:rPr>
              <a:t>від кандидата </a:t>
            </a:r>
            <a:r>
              <a:rPr lang="uk-UA" sz="2200" dirty="0"/>
              <a:t>в одномандатному окрузі</a:t>
            </a:r>
            <a:endParaRPr lang="uk-UA" sz="2200" dirty="0" smtClean="0">
              <a:ea typeface="+mn-ea"/>
            </a:endParaRPr>
          </a:p>
          <a:p>
            <a:pPr lvl="3" eaLnBrk="1" hangingPunct="1">
              <a:defRPr/>
            </a:pPr>
            <a:r>
              <a:rPr lang="uk-UA" sz="2200" dirty="0" smtClean="0">
                <a:ea typeface="+mn-ea"/>
              </a:rPr>
              <a:t>від громадської організації</a:t>
            </a:r>
            <a:endParaRPr lang="uk-UA" sz="2200" dirty="0">
              <a:ea typeface="+mn-ea"/>
            </a:endParaRPr>
          </a:p>
          <a:p>
            <a:pPr eaLnBrk="1" hangingPunct="1"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Суб</a:t>
            </a:r>
            <a:r>
              <a:rPr lang="ru-RU" sz="2800" smtClean="0"/>
              <a:t>’</a:t>
            </a:r>
            <a:r>
              <a:rPr lang="uk-UA" sz="2800" smtClean="0"/>
              <a:t>єкти та етапи виборчого процесу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752475"/>
            <a:ext cx="8783637" cy="49847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200" b="1" dirty="0" err="1"/>
              <a:t>Етапи</a:t>
            </a:r>
            <a:r>
              <a:rPr lang="ru-RU" sz="2200" b="1" dirty="0"/>
              <a:t> </a:t>
            </a:r>
            <a:r>
              <a:rPr lang="ru-RU" sz="2200" b="1" dirty="0" err="1"/>
              <a:t>виборчого</a:t>
            </a:r>
            <a:r>
              <a:rPr lang="ru-RU" sz="2200" b="1" dirty="0"/>
              <a:t> </a:t>
            </a:r>
            <a:r>
              <a:rPr lang="uk-UA" sz="2200" b="1" dirty="0"/>
              <a:t>процесу </a:t>
            </a:r>
            <a:endParaRPr lang="uk-UA" sz="2200" b="1" dirty="0" smtClean="0"/>
          </a:p>
          <a:p>
            <a:pPr eaLnBrk="1" hangingPunct="1">
              <a:defRPr/>
            </a:pPr>
            <a:r>
              <a:rPr lang="uk-UA" sz="2200" dirty="0"/>
              <a:t>висування кандидатів у </a:t>
            </a:r>
            <a:r>
              <a:rPr lang="uk-UA" sz="2200" dirty="0" smtClean="0"/>
              <a:t>депутати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утворення виборчих комісій (крім Центральної виборчої комісії</a:t>
            </a:r>
            <a:r>
              <a:rPr lang="uk-UA" sz="2200" dirty="0" smtClean="0"/>
              <a:t>)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реєстрація кандидатів у </a:t>
            </a:r>
            <a:r>
              <a:rPr lang="uk-UA" sz="2200" dirty="0" smtClean="0"/>
              <a:t>депутати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проведення передвиборної </a:t>
            </a:r>
            <a:r>
              <a:rPr lang="uk-UA" sz="2200" dirty="0" smtClean="0"/>
              <a:t>агітації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утворення спеціальних виборчих дільниць, що існують на тимчасовій </a:t>
            </a:r>
            <a:r>
              <a:rPr lang="uk-UA" sz="2200" dirty="0" smtClean="0"/>
              <a:t>основі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складання списків виборців, їх перевірка та </a:t>
            </a:r>
            <a:r>
              <a:rPr lang="uk-UA" sz="2200" dirty="0" smtClean="0"/>
              <a:t>уточнення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 smtClean="0"/>
              <a:t>голосування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підрахунок голосів виборців та встановлення підсумків </a:t>
            </a:r>
            <a:r>
              <a:rPr lang="uk-UA" sz="2200" dirty="0" smtClean="0"/>
              <a:t>голосування</a:t>
            </a:r>
            <a:endParaRPr lang="uk-UA" sz="2200" dirty="0"/>
          </a:p>
          <a:p>
            <a:pPr lvl="2" eaLnBrk="1" hangingPunct="1">
              <a:defRPr/>
            </a:pPr>
            <a:r>
              <a:rPr lang="uk-UA" sz="2200" dirty="0" smtClean="0"/>
              <a:t>встановлення </a:t>
            </a:r>
            <a:r>
              <a:rPr lang="uk-UA" sz="2200" dirty="0"/>
              <a:t>результатів виборів депутатів та їх офіційне </a:t>
            </a:r>
            <a:r>
              <a:rPr lang="uk-UA" sz="2200" dirty="0" smtClean="0"/>
              <a:t>оприлюднення</a:t>
            </a:r>
            <a:endParaRPr lang="uk-UA" sz="2200" dirty="0"/>
          </a:p>
          <a:p>
            <a:pPr lvl="4" eaLnBrk="1" hangingPunct="1">
              <a:defRPr/>
            </a:pPr>
            <a:r>
              <a:rPr lang="uk-UA" sz="2200" dirty="0"/>
              <a:t>припинення повноважень окружних та дільничних виборчих комісій </a:t>
            </a:r>
            <a:endParaRPr lang="uk-UA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Суб</a:t>
            </a:r>
            <a:r>
              <a:rPr lang="ru-RU" sz="2800" smtClean="0"/>
              <a:t>’</a:t>
            </a:r>
            <a:r>
              <a:rPr lang="uk-UA" sz="2800" smtClean="0"/>
              <a:t>єкти та етапи виборчого процесу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752475"/>
            <a:ext cx="8783637" cy="49847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b="1" dirty="0" err="1"/>
              <a:t>Етапи</a:t>
            </a:r>
            <a:r>
              <a:rPr lang="ru-RU" sz="2800" b="1" dirty="0"/>
              <a:t> </a:t>
            </a:r>
            <a:r>
              <a:rPr lang="ru-RU" sz="2800" b="1" dirty="0" err="1"/>
              <a:t>виборчого</a:t>
            </a:r>
            <a:r>
              <a:rPr lang="ru-RU" sz="2800" b="1" dirty="0"/>
              <a:t> </a:t>
            </a:r>
            <a:r>
              <a:rPr lang="uk-UA" sz="2800" b="1" dirty="0"/>
              <a:t>процесу </a:t>
            </a:r>
            <a:endParaRPr lang="uk-UA" sz="2800" b="1" dirty="0" smtClean="0"/>
          </a:p>
          <a:p>
            <a:pPr marL="0" indent="0" eaLnBrk="1" hangingPunct="1">
              <a:buFontTx/>
              <a:buNone/>
              <a:defRPr/>
            </a:pPr>
            <a:endParaRPr lang="uk-UA" sz="2800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uk-UA" sz="2800" b="1" dirty="0" smtClean="0"/>
              <a:t>Додатково за потреби</a:t>
            </a:r>
          </a:p>
          <a:p>
            <a:pPr eaLnBrk="1" hangingPunct="1">
              <a:defRPr/>
            </a:pPr>
            <a:r>
              <a:rPr lang="uk-UA" sz="2800" dirty="0"/>
              <a:t>повторне голосування;</a:t>
            </a:r>
          </a:p>
          <a:p>
            <a:pPr eaLnBrk="1" hangingPunct="1">
              <a:defRPr/>
            </a:pPr>
            <a:r>
              <a:rPr lang="uk-UA" sz="2800" dirty="0"/>
              <a:t>підрахунок голосів виборців та встановлення підсумків повторного голосування і результатів виборів </a:t>
            </a:r>
            <a:r>
              <a:rPr lang="uk-UA" sz="2800" dirty="0" smtClean="0"/>
              <a:t>народних депутатів </a:t>
            </a:r>
            <a:r>
              <a:rPr lang="uk-UA" sz="2800" dirty="0"/>
              <a:t>України та їх офіційне оголошення</a:t>
            </a:r>
          </a:p>
          <a:p>
            <a:pPr eaLnBrk="1" hangingPunct="1">
              <a:defRPr/>
            </a:pP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1127125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br>
              <a:rPr lang="uk-UA" sz="2800" smtClean="0"/>
            </a:br>
            <a:r>
              <a:rPr lang="uk-UA" sz="2800" smtClean="0"/>
              <a:t>у виборах народних депутатів України</a:t>
            </a:r>
            <a:br>
              <a:rPr lang="uk-UA" sz="2800" smtClean="0"/>
            </a:br>
            <a:endParaRPr lang="uk-UA" sz="3000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2020888"/>
            <a:ext cx="8783637" cy="4105275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4198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974" y="1032387"/>
            <a:ext cx="8784201" cy="4704735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200" b="1" dirty="0" smtClean="0"/>
              <a:t>Хто може брати участь у виборах</a:t>
            </a:r>
          </a:p>
          <a:p>
            <a:pPr eaLnBrk="1" hangingPunct="1">
              <a:defRPr/>
            </a:pPr>
            <a:r>
              <a:rPr lang="uk-UA" sz="2200" dirty="0" smtClean="0"/>
              <a:t>громадяни </a:t>
            </a:r>
            <a:r>
              <a:rPr lang="uk-UA" sz="2200" dirty="0"/>
              <a:t>України </a:t>
            </a:r>
            <a:endParaRPr lang="uk-UA" sz="2200" dirty="0" smtClean="0"/>
          </a:p>
          <a:p>
            <a:pPr eaLnBrk="1" hangingPunct="1">
              <a:defRPr/>
            </a:pPr>
            <a:r>
              <a:rPr lang="uk-UA" sz="2200" dirty="0" smtClean="0"/>
              <a:t>віком </a:t>
            </a:r>
            <a:r>
              <a:rPr lang="uk-UA" sz="2200" dirty="0"/>
              <a:t>від 18 </a:t>
            </a:r>
            <a:r>
              <a:rPr lang="uk-UA" sz="2200" dirty="0" smtClean="0"/>
              <a:t>років</a:t>
            </a:r>
          </a:p>
          <a:p>
            <a:pPr eaLnBrk="1" hangingPunct="1">
              <a:defRPr/>
            </a:pPr>
            <a:r>
              <a:rPr lang="uk-UA" sz="2200" dirty="0" smtClean="0"/>
              <a:t>внесені до Державного реєстру виборців</a:t>
            </a:r>
          </a:p>
          <a:p>
            <a:pPr eaLnBrk="1" hangingPunct="1">
              <a:defRPr/>
            </a:pPr>
            <a:r>
              <a:rPr lang="uk-UA" sz="2200" dirty="0" smtClean="0"/>
              <a:t>не </a:t>
            </a:r>
            <a:r>
              <a:rPr lang="uk-UA" sz="2200" dirty="0"/>
              <a:t>визнані судом </a:t>
            </a:r>
            <a:r>
              <a:rPr lang="uk-UA" sz="2200" dirty="0" smtClean="0"/>
              <a:t>недієздатними</a:t>
            </a:r>
          </a:p>
          <a:p>
            <a:pPr eaLnBrk="1" hangingPunct="1">
              <a:defRPr/>
            </a:pPr>
            <a:r>
              <a:rPr lang="uk-UA" sz="2200" dirty="0" smtClean="0"/>
              <a:t>незалежно від раси</a:t>
            </a:r>
            <a:r>
              <a:rPr lang="uk-UA" sz="2200" dirty="0"/>
              <a:t>, кольору шкіри, політичних, релігійних та інших </a:t>
            </a:r>
            <a:r>
              <a:rPr lang="uk-UA" sz="2200" dirty="0" smtClean="0"/>
              <a:t>переконань, статі</a:t>
            </a:r>
            <a:r>
              <a:rPr lang="uk-UA" sz="2200" dirty="0"/>
              <a:t>, етнічного та соціального походження, майнового стану, місця проживання, </a:t>
            </a:r>
            <a:r>
              <a:rPr lang="uk-UA" sz="2200" dirty="0" smtClean="0"/>
              <a:t>мови спілкування, місця перебування на момент виборів</a:t>
            </a:r>
          </a:p>
          <a:p>
            <a:pPr marL="2171700" lvl="5" indent="0">
              <a:buFontTx/>
              <a:buNone/>
              <a:defRPr/>
            </a:pPr>
            <a:r>
              <a:rPr lang="uk-UA" sz="2200" b="1" dirty="0" smtClean="0"/>
              <a:t>Ролі </a:t>
            </a:r>
            <a:r>
              <a:rPr lang="uk-UA" sz="2200" b="1" dirty="0"/>
              <a:t>громадян у виборчому процесі</a:t>
            </a:r>
            <a:r>
              <a:rPr lang="uk-UA" sz="2200" b="1" i="1" dirty="0"/>
              <a:t> </a:t>
            </a:r>
            <a:endParaRPr lang="uk-UA" sz="2200" b="1" i="1" dirty="0" smtClean="0"/>
          </a:p>
          <a:p>
            <a:pPr lvl="5">
              <a:defRPr/>
            </a:pPr>
            <a:r>
              <a:rPr lang="uk-UA" sz="2200" dirty="0" smtClean="0"/>
              <a:t>виборець</a:t>
            </a:r>
          </a:p>
          <a:p>
            <a:pPr lvl="5">
              <a:defRPr/>
            </a:pPr>
            <a:r>
              <a:rPr lang="uk-UA" sz="2200" dirty="0" smtClean="0"/>
              <a:t>член виборчої комісії</a:t>
            </a:r>
          </a:p>
          <a:p>
            <a:pPr lvl="5">
              <a:defRPr/>
            </a:pPr>
            <a:r>
              <a:rPr lang="uk-UA" sz="2200" dirty="0" smtClean="0"/>
              <a:t>офіційний спостерігач</a:t>
            </a:r>
          </a:p>
          <a:p>
            <a:pPr lvl="5">
              <a:defRPr/>
            </a:pPr>
            <a:r>
              <a:rPr lang="uk-UA" sz="2200" dirty="0" smtClean="0"/>
              <a:t>агітатор</a:t>
            </a:r>
            <a:endParaRPr lang="uk-UA" sz="2200" dirty="0"/>
          </a:p>
          <a:p>
            <a:pPr eaLnBrk="1" hangingPunct="1"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Рівне виборче право громадян України </a:t>
            </a:r>
            <a:endParaRPr lang="uk-UA" b="1" dirty="0" smtClean="0"/>
          </a:p>
          <a:p>
            <a:pPr eaLnBrk="1" hangingPunct="1">
              <a:defRPr/>
            </a:pPr>
            <a:r>
              <a:rPr lang="uk-UA" dirty="0" smtClean="0"/>
              <a:t>участь </a:t>
            </a:r>
            <a:r>
              <a:rPr lang="uk-UA" dirty="0"/>
              <a:t>у виборах на рівних засадах </a:t>
            </a: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кожний </a:t>
            </a:r>
            <a:r>
              <a:rPr lang="uk-UA" dirty="0"/>
              <a:t>громадянин </a:t>
            </a:r>
            <a:r>
              <a:rPr lang="uk-UA" dirty="0" smtClean="0"/>
              <a:t>має </a:t>
            </a:r>
            <a:r>
              <a:rPr lang="uk-UA" dirty="0"/>
              <a:t>один голос </a:t>
            </a: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виборець </a:t>
            </a:r>
            <a:r>
              <a:rPr lang="uk-UA" dirty="0"/>
              <a:t>може використати право голосу тільки на одній виборчій дільниці, де він включений до списку виборців</a:t>
            </a:r>
            <a:endParaRPr lang="uk-UA" b="1" dirty="0"/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Пряме </a:t>
            </a:r>
            <a:r>
              <a:rPr lang="uk-UA" b="1" dirty="0"/>
              <a:t>виборче право громадян </a:t>
            </a:r>
            <a:r>
              <a:rPr lang="uk-UA" b="1" dirty="0" smtClean="0"/>
              <a:t>України </a:t>
            </a:r>
          </a:p>
          <a:p>
            <a:pPr eaLnBrk="1" hangingPunct="1">
              <a:defRPr/>
            </a:pPr>
            <a:r>
              <a:rPr lang="uk-UA" dirty="0" smtClean="0"/>
              <a:t>громадяни безпосередньо </a:t>
            </a:r>
            <a:r>
              <a:rPr lang="uk-UA" dirty="0"/>
              <a:t>обирають </a:t>
            </a:r>
            <a:r>
              <a:rPr lang="uk-UA" dirty="0" smtClean="0"/>
              <a:t>народних депутатів України</a:t>
            </a:r>
          </a:p>
          <a:p>
            <a:pPr marL="1257300" lvl="3" indent="0" eaLnBrk="1" hangingPunct="1">
              <a:buFontTx/>
              <a:buNone/>
              <a:defRPr/>
            </a:pPr>
            <a:r>
              <a:rPr lang="uk-UA" b="1" dirty="0" smtClean="0"/>
              <a:t>Добровільність </a:t>
            </a:r>
            <a:r>
              <a:rPr lang="uk-UA" b="1" dirty="0"/>
              <a:t>участі у виборах</a:t>
            </a:r>
            <a:r>
              <a:rPr lang="uk-UA" b="1" dirty="0" smtClean="0"/>
              <a:t> </a:t>
            </a:r>
          </a:p>
          <a:p>
            <a:pPr lvl="3" eaLnBrk="1" hangingPunct="1">
              <a:defRPr/>
            </a:pPr>
            <a:r>
              <a:rPr lang="uk-UA" dirty="0" smtClean="0"/>
              <a:t>участь у </a:t>
            </a:r>
            <a:r>
              <a:rPr lang="uk-UA" dirty="0"/>
              <a:t>виборах </a:t>
            </a:r>
            <a:r>
              <a:rPr lang="uk-UA" dirty="0" smtClean="0"/>
              <a:t>є добровільною</a:t>
            </a:r>
          </a:p>
          <a:p>
            <a:pPr lvl="3" eaLnBrk="1" hangingPunct="1">
              <a:defRPr/>
            </a:pPr>
            <a:r>
              <a:rPr lang="uk-UA" dirty="0" smtClean="0"/>
              <a:t>ніхто </a:t>
            </a:r>
            <a:r>
              <a:rPr lang="uk-UA" dirty="0"/>
              <a:t>не може бути примушений до участі чи неучасті у виборах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768350"/>
            <a:ext cx="8783637" cy="49688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200" b="1" dirty="0"/>
              <a:t>Вільні вибори</a:t>
            </a:r>
            <a:r>
              <a:rPr lang="uk-UA" sz="2200" b="1" dirty="0" smtClean="0"/>
              <a:t> </a:t>
            </a:r>
          </a:p>
          <a:p>
            <a:pPr eaLnBrk="1" hangingPunct="1">
              <a:defRPr/>
            </a:pPr>
            <a:r>
              <a:rPr lang="uk-UA" sz="2200" dirty="0" smtClean="0"/>
              <a:t>виборцям </a:t>
            </a:r>
            <a:r>
              <a:rPr lang="uk-UA" sz="2200" dirty="0"/>
              <a:t>забезпечуються умови для вільного формування своєї волі та її вільного виявлення при </a:t>
            </a:r>
            <a:r>
              <a:rPr lang="uk-UA" sz="2200" dirty="0" smtClean="0"/>
              <a:t>голосуванні</a:t>
            </a:r>
          </a:p>
          <a:p>
            <a:pPr eaLnBrk="1" hangingPunct="1">
              <a:defRPr/>
            </a:pPr>
            <a:r>
              <a:rPr lang="uk-UA" sz="2200" dirty="0" smtClean="0"/>
              <a:t>застосування </a:t>
            </a:r>
            <a:r>
              <a:rPr lang="uk-UA" sz="2200" dirty="0"/>
              <a:t>насильства, погроз, обману, підкупу чи будь-яких інших дій, що перешкоджають вільному формуванню та вільному виявленню волі виборця, </a:t>
            </a:r>
            <a:r>
              <a:rPr lang="uk-UA" sz="2200" dirty="0" smtClean="0"/>
              <a:t>забороняється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sz="2200" b="1" dirty="0" smtClean="0"/>
              <a:t>Особисте </a:t>
            </a:r>
            <a:r>
              <a:rPr lang="uk-UA" sz="2200" b="1" dirty="0"/>
              <a:t>голосування</a:t>
            </a:r>
            <a:r>
              <a:rPr lang="uk-UA" sz="2200" b="1" dirty="0" smtClean="0"/>
              <a:t> </a:t>
            </a:r>
          </a:p>
          <a:p>
            <a:pPr eaLnBrk="1" hangingPunct="1">
              <a:defRPr/>
            </a:pPr>
            <a:r>
              <a:rPr lang="uk-UA" sz="2200" dirty="0" smtClean="0"/>
              <a:t>кожен голосує особисто</a:t>
            </a:r>
          </a:p>
          <a:p>
            <a:pPr eaLnBrk="1" hangingPunct="1">
              <a:defRPr/>
            </a:pPr>
            <a:r>
              <a:rPr lang="uk-UA" sz="2200" dirty="0" smtClean="0"/>
              <a:t>заборонено голосування </a:t>
            </a:r>
            <a:r>
              <a:rPr lang="uk-UA" sz="2200" dirty="0"/>
              <a:t>за інших </a:t>
            </a:r>
            <a:r>
              <a:rPr lang="uk-UA" sz="2200" dirty="0" smtClean="0"/>
              <a:t>осіб</a:t>
            </a:r>
          </a:p>
          <a:p>
            <a:pPr eaLnBrk="1" hangingPunct="1">
              <a:defRPr/>
            </a:pPr>
            <a:r>
              <a:rPr lang="uk-UA" sz="2200" dirty="0" smtClean="0"/>
              <a:t>заборонено передача </a:t>
            </a:r>
            <a:r>
              <a:rPr lang="uk-UA" sz="2200" dirty="0"/>
              <a:t>виборцем права голосу будь-якій іншій особі </a:t>
            </a:r>
            <a:r>
              <a:rPr lang="uk-UA" sz="2200" dirty="0" smtClean="0"/>
              <a:t>забороняються</a:t>
            </a:r>
          </a:p>
          <a:p>
            <a:pPr lvl="2" eaLnBrk="1" hangingPunct="1">
              <a:defRPr/>
            </a:pPr>
            <a:r>
              <a:rPr lang="uk-UA" sz="2200" dirty="0" smtClean="0"/>
              <a:t>допомагати в голосуванні </a:t>
            </a:r>
            <a:r>
              <a:rPr lang="uk-UA" sz="2200" dirty="0"/>
              <a:t>виборцю з особливими </a:t>
            </a:r>
            <a:r>
              <a:rPr lang="uk-UA" sz="2200" dirty="0" smtClean="0"/>
              <a:t>потребами може тільки інший виборець</a:t>
            </a:r>
            <a:endParaRPr lang="uk-UA" sz="2200" dirty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" y="0"/>
            <a:ext cx="8783638" cy="595313"/>
          </a:xfrm>
        </p:spPr>
        <p:txBody>
          <a:bodyPr/>
          <a:lstStyle/>
          <a:p>
            <a:pPr algn="ctr" eaLnBrk="1" hangingPunct="1"/>
            <a:r>
              <a:rPr lang="uk-UA" sz="3000" smtClean="0"/>
              <a:t>План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825500"/>
            <a:ext cx="8783637" cy="5300663"/>
          </a:xfrm>
        </p:spPr>
        <p:txBody>
          <a:bodyPr/>
          <a:lstStyle/>
          <a:p>
            <a:pPr eaLnBrk="1" hangingPunct="1"/>
            <a:r>
              <a:rPr lang="uk-UA" smtClean="0"/>
              <a:t>Народний депутат України. Статус та діяльність.</a:t>
            </a:r>
          </a:p>
          <a:p>
            <a:pPr eaLnBrk="1" hangingPunct="1"/>
            <a:r>
              <a:rPr lang="uk-UA" smtClean="0"/>
              <a:t>Законодавча база виборів народних депутатів України.</a:t>
            </a:r>
          </a:p>
          <a:p>
            <a:pPr eaLnBrk="1" hangingPunct="1"/>
            <a:r>
              <a:rPr lang="uk-UA" smtClean="0"/>
              <a:t>Вибори народних депутатів України. Загальні положення.</a:t>
            </a:r>
          </a:p>
          <a:p>
            <a:pPr eaLnBrk="1" hangingPunct="1"/>
            <a:r>
              <a:rPr lang="uk-UA" smtClean="0"/>
              <a:t>Суб</a:t>
            </a:r>
            <a:r>
              <a:rPr lang="ru-RU" smtClean="0"/>
              <a:t>’</a:t>
            </a:r>
            <a:r>
              <a:rPr lang="uk-UA" smtClean="0"/>
              <a:t>єкти та етапи виборчого процесу виборів народних депутатів України.</a:t>
            </a:r>
          </a:p>
          <a:p>
            <a:pPr eaLnBrk="1" hangingPunct="1"/>
            <a:r>
              <a:rPr lang="uk-UA" smtClean="0"/>
              <a:t>Права громадян України як виборців у виборах народних депутатів України.</a:t>
            </a:r>
          </a:p>
          <a:p>
            <a:pPr eaLnBrk="1" hangingPunct="1"/>
            <a:r>
              <a:rPr lang="uk-UA" smtClean="0"/>
              <a:t>Права та вимоги до кандидатів в депутати. Висування та реєстрація.</a:t>
            </a:r>
          </a:p>
          <a:p>
            <a:pPr eaLnBrk="1" hangingPunct="1"/>
            <a:r>
              <a:rPr lang="uk-UA" smtClean="0"/>
              <a:t>Передвиборна агітація. </a:t>
            </a:r>
          </a:p>
          <a:p>
            <a:pPr eaLnBrk="1" hangingPunct="1"/>
            <a:r>
              <a:rPr lang="uk-UA" smtClean="0"/>
              <a:t>Виборчі округи, виборчі дільниці та виборчі комісії</a:t>
            </a:r>
          </a:p>
          <a:p>
            <a:pPr lvl="4" eaLnBrk="1" hangingPunct="1"/>
            <a:r>
              <a:rPr lang="uk-UA" smtClean="0"/>
              <a:t>Голосування. Підрахунок голосів. </a:t>
            </a:r>
          </a:p>
          <a:p>
            <a:pPr lvl="4" eaLnBrk="1" hangingPunct="1"/>
            <a:r>
              <a:rPr lang="uk-UA" smtClean="0"/>
              <a:t>Парламентські вибори в Україні 2014 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Таємне </a:t>
            </a:r>
            <a:r>
              <a:rPr lang="uk-UA" b="1" dirty="0"/>
              <a:t>голосування</a:t>
            </a:r>
            <a:r>
              <a:rPr lang="uk-UA" b="1" dirty="0" smtClean="0"/>
              <a:t> </a:t>
            </a:r>
          </a:p>
          <a:p>
            <a:pPr eaLnBrk="1" hangingPunct="1">
              <a:defRPr/>
            </a:pPr>
            <a:r>
              <a:rPr lang="uk-UA" dirty="0" smtClean="0"/>
              <a:t>голосування здійснюється в кабіні для таємного голосування без свідків</a:t>
            </a:r>
          </a:p>
          <a:p>
            <a:pPr eaLnBrk="1" hangingPunct="1">
              <a:defRPr/>
            </a:pPr>
            <a:r>
              <a:rPr lang="uk-UA" dirty="0" smtClean="0"/>
              <a:t>заборонено фотографування</a:t>
            </a:r>
            <a:r>
              <a:rPr lang="uk-UA" dirty="0"/>
              <a:t>, </a:t>
            </a:r>
            <a:r>
              <a:rPr lang="uk-UA" dirty="0" err="1"/>
              <a:t>відеофіксація</a:t>
            </a:r>
            <a:r>
              <a:rPr lang="uk-UA" dirty="0"/>
              <a:t> </a:t>
            </a:r>
            <a:r>
              <a:rPr lang="uk-UA" dirty="0" smtClean="0"/>
              <a:t>та ін. результатів </a:t>
            </a:r>
            <a:r>
              <a:rPr lang="uk-UA" dirty="0"/>
              <a:t>волевиявлення виборців в кабіні для таємного </a:t>
            </a:r>
            <a:r>
              <a:rPr lang="uk-UA" dirty="0" smtClean="0"/>
              <a:t>голосування</a:t>
            </a:r>
          </a:p>
          <a:p>
            <a:pPr eaLnBrk="1" hangingPunct="1">
              <a:defRPr/>
            </a:pPr>
            <a:r>
              <a:rPr lang="uk-UA" dirty="0" smtClean="0"/>
              <a:t>заборонено демонстрація </a:t>
            </a:r>
            <a:r>
              <a:rPr lang="uk-UA" dirty="0"/>
              <a:t>виборцем результатів волевиявлення у приміщенні для </a:t>
            </a:r>
            <a:r>
              <a:rPr lang="uk-UA" dirty="0" smtClean="0"/>
              <a:t>голосування</a:t>
            </a:r>
          </a:p>
          <a:p>
            <a:pPr lvl="1" eaLnBrk="1" hangingPunct="1">
              <a:defRPr/>
            </a:pPr>
            <a:r>
              <a:rPr lang="uk-UA" dirty="0" smtClean="0">
                <a:ea typeface="+mn-ea"/>
              </a:rPr>
              <a:t>заборонено вчиняти </a:t>
            </a:r>
            <a:r>
              <a:rPr lang="uk-UA" dirty="0">
                <a:ea typeface="+mn-ea"/>
              </a:rPr>
              <a:t>будь-які дії чи розголошувати відомості, які дають можливість встановити зміст волевиявлення конкретного виборця</a:t>
            </a:r>
            <a:endParaRPr lang="uk-UA" dirty="0" smtClean="0">
              <a:ea typeface="+mn-ea"/>
            </a:endParaRPr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Державний реєстр виборців</a:t>
            </a:r>
            <a:r>
              <a:rPr lang="uk-UA" b="1" dirty="0" smtClean="0"/>
              <a:t> </a:t>
            </a:r>
          </a:p>
          <a:p>
            <a:pPr eaLnBrk="1" hangingPunct="1">
              <a:defRPr/>
            </a:pPr>
            <a:r>
              <a:rPr lang="uk-UA" dirty="0"/>
              <a:t>автоматизована інформаційно-телекомунікаційна система (банк </a:t>
            </a:r>
            <a:r>
              <a:rPr lang="uk-UA" dirty="0" smtClean="0"/>
              <a:t>даних)</a:t>
            </a:r>
          </a:p>
          <a:p>
            <a:pPr eaLnBrk="1" hangingPunct="1">
              <a:defRPr/>
            </a:pPr>
            <a:r>
              <a:rPr lang="uk-UA" dirty="0" smtClean="0"/>
              <a:t>призначена </a:t>
            </a:r>
            <a:r>
              <a:rPr lang="uk-UA" dirty="0"/>
              <a:t>для зберігання, обробки даних, які містять </a:t>
            </a:r>
            <a:r>
              <a:rPr lang="uk-UA" dirty="0" smtClean="0"/>
              <a:t>відомості про виборців України, </a:t>
            </a:r>
            <a:r>
              <a:rPr lang="uk-UA" dirty="0"/>
              <a:t>та користування </a:t>
            </a:r>
            <a:r>
              <a:rPr lang="uk-UA" dirty="0" smtClean="0"/>
              <a:t>ними</a:t>
            </a:r>
          </a:p>
          <a:p>
            <a:pPr eaLnBrk="1" hangingPunct="1">
              <a:defRPr/>
            </a:pPr>
            <a:r>
              <a:rPr lang="uk-UA" dirty="0" smtClean="0"/>
              <a:t>створена </a:t>
            </a:r>
            <a:r>
              <a:rPr lang="uk-UA" dirty="0"/>
              <a:t>Центральною виборчою комісією </a:t>
            </a: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забезпечує державний облік </a:t>
            </a:r>
            <a:r>
              <a:rPr lang="uk-UA" dirty="0"/>
              <a:t>громадян України, які мають право голосу </a:t>
            </a:r>
            <a:r>
              <a:rPr lang="uk-UA" dirty="0" smtClean="0"/>
              <a:t>(</a:t>
            </a:r>
            <a:r>
              <a:rPr lang="uk-UA" dirty="0"/>
              <a:t>виборців</a:t>
            </a:r>
            <a:r>
              <a:rPr lang="uk-UA" dirty="0" smtClean="0"/>
              <a:t>)</a:t>
            </a:r>
          </a:p>
          <a:p>
            <a:pPr eaLnBrk="1" hangingPunct="1">
              <a:defRPr/>
            </a:pPr>
            <a:endParaRPr lang="uk-UA" sz="800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err="1" smtClean="0">
                <a:solidFill>
                  <a:srgbClr val="C00000"/>
                </a:solidFill>
              </a:rPr>
              <a:t>Перевірте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свої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дані</a:t>
            </a:r>
            <a:r>
              <a:rPr lang="ru-RU" b="1" dirty="0" smtClean="0">
                <a:solidFill>
                  <a:srgbClr val="C00000"/>
                </a:solidFill>
              </a:rPr>
              <a:t> в Державному </a:t>
            </a:r>
            <a:r>
              <a:rPr lang="ru-RU" b="1" dirty="0" err="1" smtClean="0">
                <a:solidFill>
                  <a:srgbClr val="C00000"/>
                </a:solidFill>
              </a:rPr>
              <a:t>реєстрі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виборців</a:t>
            </a:r>
            <a:r>
              <a:rPr lang="ru-RU" b="1" dirty="0" smtClean="0">
                <a:solidFill>
                  <a:srgbClr val="C00000"/>
                </a:solidFill>
              </a:rPr>
              <a:t> онлайн через </a:t>
            </a:r>
            <a:r>
              <a:rPr lang="ru-RU" b="1" dirty="0" err="1" smtClean="0">
                <a:solidFill>
                  <a:srgbClr val="C00000"/>
                </a:solidFill>
              </a:rPr>
              <a:t>Особистий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кабінет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виборця</a:t>
            </a:r>
            <a:r>
              <a:rPr lang="ru-RU" b="1" dirty="0" smtClean="0">
                <a:solidFill>
                  <a:srgbClr val="C00000"/>
                </a:solidFill>
              </a:rPr>
              <a:t>!!!  </a:t>
            </a:r>
            <a:r>
              <a:rPr lang="uk-UA" u="sng" dirty="0">
                <a:hlinkClick r:id="rId2"/>
              </a:rPr>
              <a:t>https://www.drv.gov.ua/apex/f?p=111:LOGIN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громадян України як виборців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Тимчасова зміна місця голосування</a:t>
            </a:r>
            <a:r>
              <a:rPr lang="uk-UA" b="1" dirty="0" smtClean="0"/>
              <a:t> </a:t>
            </a:r>
          </a:p>
          <a:p>
            <a:pPr eaLnBrk="1" hangingPunct="1">
              <a:defRPr/>
            </a:pPr>
            <a:r>
              <a:rPr lang="uk-UA" dirty="0" smtClean="0"/>
              <a:t>забезпечує голосування </a:t>
            </a:r>
            <a:r>
              <a:rPr lang="uk-UA" dirty="0"/>
              <a:t>виборця не за його виборчою адресою (зареєстрованим місцем проживання), а за місцем його перебування у день </a:t>
            </a:r>
            <a:r>
              <a:rPr lang="uk-UA" dirty="0" smtClean="0"/>
              <a:t>виборів</a:t>
            </a:r>
          </a:p>
          <a:p>
            <a:pPr eaLnBrk="1" hangingPunct="1">
              <a:defRPr/>
            </a:pPr>
            <a:endParaRPr lang="uk-UA" dirty="0"/>
          </a:p>
          <a:p>
            <a:pPr eaLnBrk="1" hangingPunct="1">
              <a:defRPr/>
            </a:pPr>
            <a:r>
              <a:rPr lang="uk-UA" dirty="0"/>
              <a:t>поширюється лише на одне </a:t>
            </a:r>
            <a:r>
              <a:rPr lang="uk-UA" dirty="0" smtClean="0"/>
              <a:t>голосування</a:t>
            </a:r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виборець особисто повинен подати заяву </a:t>
            </a:r>
            <a:r>
              <a:rPr lang="uk-UA" dirty="0"/>
              <a:t>про тимчасову зміну місця голосування виборця </a:t>
            </a:r>
            <a:r>
              <a:rPr lang="uk-UA" dirty="0" smtClean="0"/>
              <a:t>у орган </a:t>
            </a:r>
            <a:r>
              <a:rPr lang="uk-UA" dirty="0"/>
              <a:t>ведення </a:t>
            </a:r>
            <a:r>
              <a:rPr lang="uk-UA" dirty="0" smtClean="0"/>
              <a:t>Реєстру виборців</a:t>
            </a:r>
          </a:p>
          <a:p>
            <a:pPr marL="0" indent="0" eaLnBrk="1" hangingPunct="1">
              <a:buFontTx/>
              <a:buNone/>
              <a:defRPr/>
            </a:pPr>
            <a:endParaRPr lang="uk-UA" sz="18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1289050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та вимоги до кандидатів в депутати. Висування та реєстрація</a:t>
            </a:r>
            <a:br>
              <a:rPr lang="uk-UA" sz="2800" smtClean="0"/>
            </a:br>
            <a:endParaRPr lang="uk-UA" sz="3000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755775"/>
            <a:ext cx="8783637" cy="43703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491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2863"/>
            <a:ext cx="91440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та вимоги до кандидатів в депутати. Висування та реєстрація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Хто може бути обраний народним депутатом України  </a:t>
            </a:r>
          </a:p>
          <a:p>
            <a:pPr eaLnBrk="1" hangingPunct="1">
              <a:defRPr/>
            </a:pPr>
            <a:r>
              <a:rPr lang="uk-UA" dirty="0"/>
              <a:t>громадянин </a:t>
            </a:r>
            <a:r>
              <a:rPr lang="uk-UA" dirty="0" smtClean="0"/>
              <a:t>України</a:t>
            </a:r>
          </a:p>
          <a:p>
            <a:pPr eaLnBrk="1" hangingPunct="1">
              <a:defRPr/>
            </a:pPr>
            <a:r>
              <a:rPr lang="uk-UA" dirty="0" smtClean="0"/>
              <a:t>після 21 року  </a:t>
            </a:r>
          </a:p>
          <a:p>
            <a:pPr eaLnBrk="1" hangingPunct="1">
              <a:defRPr/>
            </a:pPr>
            <a:r>
              <a:rPr lang="uk-UA" dirty="0"/>
              <a:t>має право </a:t>
            </a:r>
            <a:r>
              <a:rPr lang="uk-UA" dirty="0" smtClean="0"/>
              <a:t>голосу</a:t>
            </a:r>
          </a:p>
          <a:p>
            <a:pPr eaLnBrk="1" hangingPunct="1">
              <a:defRPr/>
            </a:pPr>
            <a:r>
              <a:rPr lang="uk-UA" dirty="0"/>
              <a:t>володіє державною </a:t>
            </a:r>
            <a:r>
              <a:rPr lang="uk-UA" dirty="0" smtClean="0"/>
              <a:t>мовою</a:t>
            </a:r>
          </a:p>
          <a:p>
            <a:pPr eaLnBrk="1" hangingPunct="1">
              <a:defRPr/>
            </a:pPr>
            <a:r>
              <a:rPr lang="uk-UA" dirty="0"/>
              <a:t>проживає в Україні протягом </a:t>
            </a:r>
            <a:r>
              <a:rPr lang="uk-UA" dirty="0" smtClean="0"/>
              <a:t>п</a:t>
            </a:r>
            <a:r>
              <a:rPr lang="en-US" dirty="0" smtClean="0"/>
              <a:t>’</a:t>
            </a:r>
            <a:r>
              <a:rPr lang="uk-UA" dirty="0" err="1" smtClean="0"/>
              <a:t>яти</a:t>
            </a:r>
            <a:r>
              <a:rPr lang="uk-UA" dirty="0" smtClean="0"/>
              <a:t> </a:t>
            </a:r>
            <a:r>
              <a:rPr lang="uk-UA" dirty="0"/>
              <a:t>останніх років перед днем </a:t>
            </a:r>
            <a:r>
              <a:rPr lang="uk-UA" dirty="0" smtClean="0"/>
              <a:t>виборів</a:t>
            </a:r>
          </a:p>
          <a:p>
            <a:pPr marL="0" indent="0" eaLnBrk="1" hangingPunct="1">
              <a:buFontTx/>
              <a:buNone/>
              <a:defRPr/>
            </a:pPr>
            <a:endParaRPr lang="uk-UA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Забезпечення рівних прав для всіх партій та кандидатів у народні депутати України</a:t>
            </a:r>
          </a:p>
          <a:p>
            <a:pPr marL="0" indent="0" eaLnBrk="1" hangingPunct="1">
              <a:buFontTx/>
              <a:buNone/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Права та вимоги до кандидатів в депутати. Висування та реєстрація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Висування кандидатів у депутати на загальнодержавному окрузі</a:t>
            </a:r>
          </a:p>
          <a:p>
            <a:pPr eaLnBrk="1" hangingPunct="1">
              <a:defRPr/>
            </a:pPr>
            <a:r>
              <a:rPr lang="uk-UA" dirty="0" smtClean="0"/>
              <a:t>висування виборчого списку депутатів партіями</a:t>
            </a:r>
          </a:p>
          <a:p>
            <a:pPr eaLnBrk="1" hangingPunct="1">
              <a:defRPr/>
            </a:pPr>
            <a:r>
              <a:rPr lang="uk-UA" dirty="0" smtClean="0"/>
              <a:t>грошова застава – 1000 мінімальних заробітних плат</a:t>
            </a:r>
          </a:p>
          <a:p>
            <a:pPr eaLnBrk="1" hangingPunct="1">
              <a:defRPr/>
            </a:pPr>
            <a:r>
              <a:rPr lang="ru-RU" dirty="0" err="1" smtClean="0"/>
              <a:t>декларування</a:t>
            </a:r>
            <a:r>
              <a:rPr lang="ru-RU" dirty="0" smtClean="0"/>
              <a:t> </a:t>
            </a:r>
            <a:r>
              <a:rPr lang="ru-RU" dirty="0" err="1" smtClean="0"/>
              <a:t>майнового</a:t>
            </a:r>
            <a:r>
              <a:rPr lang="ru-RU" dirty="0" smtClean="0"/>
              <a:t> стану, </a:t>
            </a:r>
            <a:r>
              <a:rPr lang="ru-RU" dirty="0" err="1" smtClean="0"/>
              <a:t>доходів</a:t>
            </a:r>
            <a:r>
              <a:rPr lang="ru-RU" dirty="0" smtClean="0"/>
              <a:t>, </a:t>
            </a:r>
            <a:r>
              <a:rPr lang="ru-RU" dirty="0" err="1" smtClean="0"/>
              <a:t>витрат</a:t>
            </a:r>
            <a:r>
              <a:rPr lang="ru-RU" dirty="0" smtClean="0"/>
              <a:t> і </a:t>
            </a:r>
            <a:r>
              <a:rPr lang="ru-RU" dirty="0" err="1" smtClean="0"/>
              <a:t>зобов'язань</a:t>
            </a:r>
            <a:r>
              <a:rPr lang="ru-RU" dirty="0" smtClean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 характеру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Висування </a:t>
            </a:r>
            <a:r>
              <a:rPr lang="uk-UA" b="1" dirty="0"/>
              <a:t>кандидатів у депутати на </a:t>
            </a:r>
            <a:r>
              <a:rPr lang="uk-UA" b="1" dirty="0" smtClean="0"/>
              <a:t>одномандатному </a:t>
            </a:r>
            <a:r>
              <a:rPr lang="uk-UA" b="1" dirty="0"/>
              <a:t>окрузі</a:t>
            </a:r>
          </a:p>
          <a:p>
            <a:pPr eaLnBrk="1" hangingPunct="1">
              <a:defRPr/>
            </a:pPr>
            <a:r>
              <a:rPr lang="uk-UA" dirty="0"/>
              <a:t>висування </a:t>
            </a:r>
            <a:r>
              <a:rPr lang="uk-UA" dirty="0" smtClean="0"/>
              <a:t>окремих кандидатів від партій або </a:t>
            </a:r>
            <a:r>
              <a:rPr lang="uk-UA" dirty="0" err="1" smtClean="0"/>
              <a:t>самовисування</a:t>
            </a:r>
            <a:endParaRPr lang="uk-UA" dirty="0"/>
          </a:p>
          <a:p>
            <a:pPr lvl="4" eaLnBrk="1" hangingPunct="1">
              <a:defRPr/>
            </a:pPr>
            <a:r>
              <a:rPr lang="uk-UA" dirty="0"/>
              <a:t>грошова застава – </a:t>
            </a:r>
            <a:r>
              <a:rPr lang="uk-UA" dirty="0" smtClean="0"/>
              <a:t>10 </a:t>
            </a:r>
            <a:r>
              <a:rPr lang="uk-UA" dirty="0"/>
              <a:t>мінімальних заробітних плат</a:t>
            </a:r>
          </a:p>
          <a:p>
            <a:pPr lvl="4" eaLnBrk="1" hangingPunct="1">
              <a:defRPr/>
            </a:pPr>
            <a:r>
              <a:rPr lang="ru-RU" dirty="0" err="1" smtClean="0"/>
              <a:t>декларування</a:t>
            </a:r>
            <a:r>
              <a:rPr lang="ru-RU" dirty="0" smtClean="0"/>
              <a:t> </a:t>
            </a:r>
            <a:r>
              <a:rPr lang="ru-RU" dirty="0" err="1"/>
              <a:t>майнового</a:t>
            </a:r>
            <a:r>
              <a:rPr lang="ru-RU" dirty="0"/>
              <a:t> стану, </a:t>
            </a:r>
            <a:r>
              <a:rPr lang="ru-RU" dirty="0" err="1"/>
              <a:t>доходів</a:t>
            </a:r>
            <a:r>
              <a:rPr lang="ru-RU" dirty="0"/>
              <a:t>, </a:t>
            </a:r>
            <a:r>
              <a:rPr lang="ru-RU" dirty="0" err="1"/>
              <a:t>витрат</a:t>
            </a:r>
            <a:r>
              <a:rPr lang="ru-RU" dirty="0"/>
              <a:t> і </a:t>
            </a:r>
            <a:r>
              <a:rPr lang="ru-RU" dirty="0" err="1"/>
              <a:t>зобов'язань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характеру</a:t>
            </a:r>
            <a:endParaRPr lang="uk-UA" dirty="0"/>
          </a:p>
          <a:p>
            <a:pPr eaLnBrk="1" hangingPunct="1">
              <a:defRPr/>
            </a:pPr>
            <a:endParaRPr lang="uk-UA" sz="2000" dirty="0" smtClean="0"/>
          </a:p>
          <a:p>
            <a:pPr marL="0" indent="0" eaLnBrk="1" hangingPunct="1">
              <a:buFontTx/>
              <a:buNone/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Передвиборна агітація</a:t>
            </a:r>
            <a:br>
              <a:rPr lang="uk-UA" sz="2800" smtClean="0"/>
            </a:br>
            <a:endParaRPr lang="uk-UA" sz="3000" smtClean="0"/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5222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8813" y="1136650"/>
            <a:ext cx="4675187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36650"/>
            <a:ext cx="4468813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Передвиборна агітація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471" y="780289"/>
            <a:ext cx="8878529" cy="4956834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200" b="1" dirty="0"/>
              <a:t>Передвиборна агітація 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 smtClean="0"/>
              <a:t>здійснення </a:t>
            </a:r>
            <a:r>
              <a:rPr lang="uk-UA" sz="2200" dirty="0"/>
              <a:t>будь-якої діяльності з метою спонукання виборців голосувати за або не голосувати за певного кандидата у депутати або </a:t>
            </a:r>
            <a:r>
              <a:rPr lang="uk-UA" sz="2200" dirty="0" smtClean="0"/>
              <a:t>партію</a:t>
            </a:r>
          </a:p>
          <a:p>
            <a:pPr eaLnBrk="1" hangingPunct="1">
              <a:defRPr/>
            </a:pPr>
            <a:r>
              <a:rPr lang="uk-UA" sz="2200" dirty="0" smtClean="0"/>
              <a:t>розпочинається наступного </a:t>
            </a:r>
            <a:r>
              <a:rPr lang="uk-UA" sz="2200" dirty="0"/>
              <a:t>дня після дня </a:t>
            </a:r>
            <a:r>
              <a:rPr lang="uk-UA" sz="2200" dirty="0" smtClean="0"/>
              <a:t>реєстрації кандидата</a:t>
            </a:r>
          </a:p>
          <a:p>
            <a:pPr eaLnBrk="1" hangingPunct="1">
              <a:defRPr/>
            </a:pPr>
            <a:r>
              <a:rPr lang="uk-UA" sz="2200" dirty="0" smtClean="0"/>
              <a:t>закінчується </a:t>
            </a:r>
            <a:r>
              <a:rPr lang="uk-UA" sz="2200" dirty="0"/>
              <a:t>о 24 годині останньої п’ятниці перед днем </a:t>
            </a:r>
            <a:r>
              <a:rPr lang="uk-UA" sz="2200" dirty="0" smtClean="0"/>
              <a:t>виборів</a:t>
            </a:r>
          </a:p>
          <a:p>
            <a:pPr eaLnBrk="1" hangingPunct="1">
              <a:defRPr/>
            </a:pPr>
            <a:r>
              <a:rPr lang="uk-UA" sz="2200" dirty="0" smtClean="0"/>
              <a:t>може </a:t>
            </a:r>
            <a:r>
              <a:rPr lang="uk-UA" sz="2200" dirty="0"/>
              <a:t>здійснюватися у будь-якій формі та будь-якими засобами, що не суперечать Конституції України та законам </a:t>
            </a:r>
            <a:r>
              <a:rPr lang="uk-UA" sz="2200" dirty="0" smtClean="0"/>
              <a:t>України</a:t>
            </a:r>
          </a:p>
          <a:p>
            <a:pPr marL="2093913" lvl="5" indent="-250825" defTabSz="722313">
              <a:defRPr/>
            </a:pPr>
            <a:r>
              <a:rPr lang="uk-UA" sz="2000" dirty="0" smtClean="0">
                <a:ea typeface="+mn-ea"/>
              </a:rPr>
              <a:t>зустрічі з виборцями; мітинги, походи, демонстрації, пікети; </a:t>
            </a:r>
            <a:r>
              <a:rPr lang="uk-UA" sz="2000" dirty="0" smtClean="0"/>
              <a:t>концерти, вистави та ін.</a:t>
            </a:r>
            <a:endParaRPr lang="uk-UA" sz="2000" dirty="0" smtClean="0">
              <a:ea typeface="+mn-ea"/>
            </a:endParaRPr>
          </a:p>
          <a:p>
            <a:pPr marL="2093913" lvl="5" indent="-250825" defTabSz="722313">
              <a:defRPr/>
            </a:pPr>
            <a:r>
              <a:rPr lang="uk-UA" sz="2000" dirty="0" smtClean="0">
                <a:ea typeface="+mn-ea"/>
              </a:rPr>
              <a:t>публічні дебати, дискусії та ін.; </a:t>
            </a:r>
            <a:r>
              <a:rPr lang="uk-UA" sz="2000" dirty="0" smtClean="0"/>
              <a:t>оприлюднення в ЗМІ </a:t>
            </a:r>
            <a:r>
              <a:rPr lang="uk-UA" sz="2000" dirty="0"/>
              <a:t>політичної реклами, виступів, </a:t>
            </a:r>
            <a:r>
              <a:rPr lang="uk-UA" sz="2000" dirty="0" smtClean="0"/>
              <a:t>інтерв’ю та ін.</a:t>
            </a:r>
            <a:endParaRPr lang="uk-UA" sz="2000" dirty="0" smtClean="0">
              <a:ea typeface="+mn-ea"/>
            </a:endParaRPr>
          </a:p>
          <a:p>
            <a:pPr marL="2093913" lvl="5" indent="-250825" defTabSz="722313">
              <a:defRPr/>
            </a:pPr>
            <a:r>
              <a:rPr lang="uk-UA" sz="2000" dirty="0"/>
              <a:t>розповсюдження виборчих листівок, плакатів </a:t>
            </a:r>
            <a:r>
              <a:rPr lang="uk-UA" sz="2000" dirty="0" smtClean="0"/>
              <a:t>та ін.; агітаційні намети та ін.</a:t>
            </a:r>
          </a:p>
          <a:p>
            <a:pPr marL="2093913" lvl="5" indent="-250825" defTabSz="722313">
              <a:defRPr/>
            </a:pPr>
            <a:r>
              <a:rPr lang="uk-UA" sz="2000" dirty="0" smtClean="0">
                <a:ea typeface="+mn-ea"/>
              </a:rPr>
              <a:t>……………..</a:t>
            </a:r>
          </a:p>
          <a:p>
            <a:pPr eaLnBrk="1" hangingPunct="1">
              <a:defRPr/>
            </a:pPr>
            <a:endParaRPr lang="uk-UA" sz="2000" dirty="0" smtClean="0"/>
          </a:p>
          <a:p>
            <a:pPr marL="0" indent="0" eaLnBrk="1" hangingPunct="1">
              <a:buFontTx/>
              <a:buNone/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Передвиборна агітація</a:t>
            </a:r>
            <a:r>
              <a:rPr lang="uk-UA" sz="2800" b="1" smtClean="0"/>
              <a:t/>
            </a:r>
            <a:br>
              <a:rPr lang="uk-UA" sz="2800" b="1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Обмеження </a:t>
            </a:r>
            <a:r>
              <a:rPr lang="uk-UA" b="1" dirty="0" smtClean="0"/>
              <a:t>ведення </a:t>
            </a:r>
            <a:r>
              <a:rPr lang="uk-UA" b="1" dirty="0"/>
              <a:t>передвиборної агітації</a:t>
            </a:r>
            <a:r>
              <a:rPr lang="uk-UA" b="1" dirty="0" smtClean="0"/>
              <a:t> </a:t>
            </a:r>
            <a:endParaRPr lang="uk-UA" dirty="0"/>
          </a:p>
          <a:p>
            <a:pPr eaLnBrk="1" hangingPunct="1">
              <a:defRPr/>
            </a:pPr>
            <a:r>
              <a:rPr lang="uk-UA" dirty="0" smtClean="0"/>
              <a:t>заборонено участь </a:t>
            </a:r>
            <a:r>
              <a:rPr lang="uk-UA" dirty="0"/>
              <a:t>у передвиборній </a:t>
            </a:r>
            <a:r>
              <a:rPr lang="uk-UA" dirty="0" smtClean="0"/>
              <a:t>агітації:</a:t>
            </a:r>
          </a:p>
          <a:p>
            <a:pPr lvl="1" eaLnBrk="1" hangingPunct="1">
              <a:defRPr/>
            </a:pPr>
            <a:r>
              <a:rPr lang="ru-RU" dirty="0" smtClean="0">
                <a:ea typeface="+mn-ea"/>
              </a:rPr>
              <a:t>не </a:t>
            </a:r>
            <a:r>
              <a:rPr lang="ru-RU" dirty="0" err="1" smtClean="0">
                <a:ea typeface="+mn-ea"/>
              </a:rPr>
              <a:t>громадянам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України</a:t>
            </a:r>
            <a:endParaRPr lang="ru-RU" dirty="0" smtClean="0">
              <a:ea typeface="+mn-ea"/>
            </a:endParaRPr>
          </a:p>
          <a:p>
            <a:pPr lvl="1" eaLnBrk="1" hangingPunct="1">
              <a:defRPr/>
            </a:pPr>
            <a:r>
              <a:rPr lang="ru-RU" dirty="0" smtClean="0">
                <a:ea typeface="+mn-ea"/>
              </a:rPr>
              <a:t>органам </a:t>
            </a:r>
            <a:r>
              <a:rPr lang="ru-RU" dirty="0" err="1" smtClean="0">
                <a:ea typeface="+mn-ea"/>
              </a:rPr>
              <a:t>виконавчої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влади</a:t>
            </a:r>
            <a:r>
              <a:rPr lang="ru-RU" dirty="0" smtClean="0">
                <a:ea typeface="+mn-ea"/>
              </a:rPr>
              <a:t> та органам </a:t>
            </a:r>
            <a:r>
              <a:rPr lang="ru-RU" dirty="0" err="1" smtClean="0">
                <a:ea typeface="+mn-ea"/>
              </a:rPr>
              <a:t>місцевого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самоврядування</a:t>
            </a:r>
            <a:r>
              <a:rPr lang="ru-RU" dirty="0" smtClean="0">
                <a:ea typeface="+mn-ea"/>
              </a:rPr>
              <a:t>, </a:t>
            </a:r>
            <a:r>
              <a:rPr lang="ru-RU" dirty="0" err="1" smtClean="0">
                <a:ea typeface="+mn-ea"/>
              </a:rPr>
              <a:t>правоохоронним</a:t>
            </a:r>
            <a:r>
              <a:rPr lang="ru-RU" dirty="0" smtClean="0">
                <a:ea typeface="+mn-ea"/>
              </a:rPr>
              <a:t> органам і судам, </a:t>
            </a:r>
            <a:r>
              <a:rPr lang="ru-RU" dirty="0" err="1" smtClean="0">
                <a:ea typeface="+mn-ea"/>
              </a:rPr>
              <a:t>їх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посадовим</a:t>
            </a:r>
            <a:r>
              <a:rPr lang="ru-RU" dirty="0" smtClean="0">
                <a:ea typeface="+mn-ea"/>
              </a:rPr>
              <a:t> і </a:t>
            </a:r>
            <a:r>
              <a:rPr lang="ru-RU" dirty="0" err="1" smtClean="0">
                <a:ea typeface="+mn-ea"/>
              </a:rPr>
              <a:t>службовим</a:t>
            </a:r>
            <a:r>
              <a:rPr lang="ru-RU" dirty="0" smtClean="0">
                <a:ea typeface="+mn-ea"/>
              </a:rPr>
              <a:t> особам у </a:t>
            </a:r>
            <a:r>
              <a:rPr lang="ru-RU" dirty="0" err="1" smtClean="0">
                <a:ea typeface="+mn-ea"/>
              </a:rPr>
              <a:t>робочий</a:t>
            </a:r>
            <a:r>
              <a:rPr lang="ru-RU" dirty="0" smtClean="0">
                <a:ea typeface="+mn-ea"/>
              </a:rPr>
              <a:t> час </a:t>
            </a:r>
          </a:p>
          <a:p>
            <a:pPr lvl="1" eaLnBrk="1" hangingPunct="1">
              <a:defRPr/>
            </a:pPr>
            <a:r>
              <a:rPr lang="ru-RU" dirty="0" smtClean="0">
                <a:ea typeface="+mn-ea"/>
              </a:rPr>
              <a:t>членам </a:t>
            </a:r>
            <a:r>
              <a:rPr lang="ru-RU" dirty="0" err="1" smtClean="0">
                <a:ea typeface="+mn-ea"/>
              </a:rPr>
              <a:t>виборчих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комісій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під</a:t>
            </a:r>
            <a:r>
              <a:rPr lang="ru-RU" dirty="0" smtClean="0">
                <a:ea typeface="+mn-ea"/>
              </a:rPr>
              <a:t> час </a:t>
            </a:r>
            <a:r>
              <a:rPr lang="ru-RU" dirty="0" err="1" smtClean="0">
                <a:ea typeface="+mn-ea"/>
              </a:rPr>
              <a:t>виконання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обов'язків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членів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виборчих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комісій</a:t>
            </a:r>
            <a:r>
              <a:rPr lang="ru-RU" dirty="0" smtClean="0">
                <a:ea typeface="+mn-ea"/>
              </a:rPr>
              <a:t> на строк </a:t>
            </a:r>
            <a:r>
              <a:rPr lang="ru-RU" dirty="0" err="1" smtClean="0">
                <a:ea typeface="+mn-ea"/>
              </a:rPr>
              <a:t>здійснення</a:t>
            </a:r>
            <a:r>
              <a:rPr lang="ru-RU" dirty="0" smtClean="0">
                <a:ea typeface="+mn-ea"/>
              </a:rPr>
              <a:t> </a:t>
            </a:r>
            <a:r>
              <a:rPr lang="ru-RU" dirty="0" err="1" smtClean="0">
                <a:ea typeface="+mn-ea"/>
              </a:rPr>
              <a:t>повноважень</a:t>
            </a:r>
            <a:endParaRPr lang="ru-RU" dirty="0" smtClean="0">
              <a:ea typeface="+mn-ea"/>
            </a:endParaRPr>
          </a:p>
          <a:p>
            <a:pPr lvl="1" eaLnBrk="1" hangingPunct="1">
              <a:defRPr/>
            </a:pPr>
            <a:endParaRPr lang="uk-UA" dirty="0" smtClean="0">
              <a:ea typeface="+mn-ea"/>
            </a:endParaRPr>
          </a:p>
          <a:p>
            <a:pPr lvl="3" eaLnBrk="1" hangingPunct="1">
              <a:defRPr/>
            </a:pPr>
            <a:r>
              <a:rPr lang="uk-UA" dirty="0" smtClean="0"/>
              <a:t>заборонено підкуп виборців – гроші, безоплатні або пільгові товари, послуги та ін.</a:t>
            </a:r>
          </a:p>
          <a:p>
            <a:pPr marL="0" indent="0" eaLnBrk="1" hangingPunct="1">
              <a:buFontTx/>
              <a:buNone/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Передвиборна агітація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768350"/>
            <a:ext cx="8878887" cy="49688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Обмеження </a:t>
            </a:r>
            <a:r>
              <a:rPr lang="uk-UA" b="1" dirty="0" smtClean="0"/>
              <a:t>ведення </a:t>
            </a:r>
            <a:r>
              <a:rPr lang="uk-UA" b="1" dirty="0"/>
              <a:t>передвиборної агітації</a:t>
            </a:r>
            <a:r>
              <a:rPr lang="uk-UA" b="1" dirty="0" smtClean="0"/>
              <a:t> </a:t>
            </a:r>
            <a:endParaRPr lang="uk-UA" dirty="0"/>
          </a:p>
          <a:p>
            <a:pPr eaLnBrk="1" hangingPunct="1">
              <a:defRPr/>
            </a:pPr>
            <a:r>
              <a:rPr lang="uk-UA" dirty="0" smtClean="0"/>
              <a:t>заборонено </a:t>
            </a:r>
            <a:r>
              <a:rPr lang="uk-UA" dirty="0"/>
              <a:t>розповсюдження завідомо неправдивих відомостей про </a:t>
            </a:r>
            <a:r>
              <a:rPr lang="uk-UA" dirty="0" smtClean="0"/>
              <a:t>партію чи кандидата в депутати</a:t>
            </a:r>
          </a:p>
          <a:p>
            <a:pPr eaLnBrk="1" hangingPunct="1">
              <a:defRPr/>
            </a:pPr>
            <a:r>
              <a:rPr lang="uk-UA" dirty="0" smtClean="0"/>
              <a:t>заборонено поширення матеріалів, що містять:</a:t>
            </a:r>
          </a:p>
          <a:p>
            <a:pPr lvl="1" eaLnBrk="1" hangingPunct="1">
              <a:defRPr/>
            </a:pPr>
            <a:r>
              <a:rPr lang="uk-UA" dirty="0"/>
              <a:t>заклики до ліквідації незалежності України</a:t>
            </a:r>
          </a:p>
          <a:p>
            <a:pPr lvl="1" eaLnBrk="1" hangingPunct="1">
              <a:defRPr/>
            </a:pPr>
            <a:r>
              <a:rPr lang="uk-UA" dirty="0"/>
              <a:t>зміни конституційного ладу насильницьким шляхом</a:t>
            </a:r>
          </a:p>
          <a:p>
            <a:pPr lvl="1" eaLnBrk="1" hangingPunct="1">
              <a:defRPr/>
            </a:pPr>
            <a:r>
              <a:rPr lang="uk-UA" dirty="0"/>
              <a:t>порушення суверенітету і територіальної цілісності держави, підриву її безпеки</a:t>
            </a:r>
          </a:p>
          <a:p>
            <a:pPr lvl="1" eaLnBrk="1" hangingPunct="1">
              <a:defRPr/>
            </a:pPr>
            <a:r>
              <a:rPr lang="uk-UA" dirty="0"/>
              <a:t>незаконного захоплення державної влади, </a:t>
            </a:r>
          </a:p>
          <a:p>
            <a:pPr lvl="1" eaLnBrk="1" hangingPunct="1">
              <a:defRPr/>
            </a:pPr>
            <a:r>
              <a:rPr lang="uk-UA" dirty="0"/>
              <a:t>пропаганду війни, насильства та розпалювання міжетнічної, расової, релігійної ворожнечі, посягання на права і свободи людини, здоров'я населення</a:t>
            </a:r>
            <a:endParaRPr lang="uk-UA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1169987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Народний депутат України. Статус та діяльність.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000" dirty="0" smtClean="0"/>
              <a:t>.</a:t>
            </a:r>
            <a:endParaRPr lang="uk-UA" sz="2000" dirty="0"/>
          </a:p>
          <a:p>
            <a:pPr eaLnBrk="1" hangingPunct="1"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2000" dirty="0"/>
          </a:p>
        </p:txBody>
      </p:sp>
      <p:pic>
        <p:nvPicPr>
          <p:cNvPr id="2867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9213"/>
            <a:ext cx="9144000" cy="55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eaLnBrk="1" hangingPunct="1"/>
            <a:r>
              <a:rPr lang="uk-UA" sz="2800" smtClean="0"/>
              <a:t>Виборчі округи, виборчі дільниці та виборчі комісії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5632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Виборчі округи, виборчі дільниці та виборчі комісії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800" b="1" dirty="0"/>
              <a:t>Виборчі округи</a:t>
            </a:r>
            <a:r>
              <a:rPr lang="uk-UA" sz="2800" dirty="0" smtClean="0"/>
              <a:t> </a:t>
            </a:r>
          </a:p>
          <a:p>
            <a:pPr eaLnBrk="1" hangingPunct="1"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загальнодержавний округ</a:t>
            </a:r>
            <a:r>
              <a:rPr lang="uk-UA" sz="2800" dirty="0" smtClean="0"/>
              <a:t> - всю територія </a:t>
            </a:r>
            <a:r>
              <a:rPr lang="uk-UA" sz="2800" dirty="0"/>
              <a:t>України і закордонний виборчий </a:t>
            </a:r>
            <a:r>
              <a:rPr lang="uk-UA" sz="2800" dirty="0" smtClean="0"/>
              <a:t>округ</a:t>
            </a:r>
          </a:p>
          <a:p>
            <a:pPr eaLnBrk="1" hangingPunct="1">
              <a:defRPr/>
            </a:pPr>
            <a:endParaRPr lang="uk-UA" sz="2800" dirty="0" smtClean="0"/>
          </a:p>
          <a:p>
            <a:pPr eaLnBrk="1" hangingPunct="1">
              <a:defRPr/>
            </a:pPr>
            <a:r>
              <a:rPr lang="uk-UA" sz="2800" dirty="0" smtClean="0"/>
              <a:t>225 </a:t>
            </a:r>
            <a:r>
              <a:rPr lang="uk-UA" sz="2800" b="1" dirty="0">
                <a:solidFill>
                  <a:srgbClr val="C00000"/>
                </a:solidFill>
              </a:rPr>
              <a:t>одномандатних </a:t>
            </a:r>
            <a:r>
              <a:rPr lang="uk-UA" sz="2800" b="1" dirty="0" smtClean="0">
                <a:solidFill>
                  <a:srgbClr val="C00000"/>
                </a:solidFill>
              </a:rPr>
              <a:t>округів</a:t>
            </a:r>
          </a:p>
          <a:p>
            <a:pPr eaLnBrk="1" hangingPunct="1">
              <a:defRPr/>
            </a:pPr>
            <a:endParaRPr lang="uk-UA" sz="2800" dirty="0" smtClean="0"/>
          </a:p>
          <a:p>
            <a:pPr eaLnBrk="1" hangingPunct="1">
              <a:defRPr/>
            </a:pPr>
            <a:r>
              <a:rPr lang="uk-UA" sz="2800" b="1" dirty="0">
                <a:solidFill>
                  <a:srgbClr val="C00000"/>
                </a:solidFill>
              </a:rPr>
              <a:t>закордонний виборчий </a:t>
            </a:r>
            <a:r>
              <a:rPr lang="uk-UA" sz="2800" b="1" dirty="0" smtClean="0">
                <a:solidFill>
                  <a:srgbClr val="C00000"/>
                </a:solidFill>
              </a:rPr>
              <a:t>округ</a:t>
            </a:r>
            <a:r>
              <a:rPr lang="uk-UA" sz="2800" dirty="0" smtClean="0"/>
              <a:t> – всі закордонні виборчі дільниці</a:t>
            </a:r>
            <a:endParaRPr lang="uk-UA" sz="2800" dirty="0"/>
          </a:p>
          <a:p>
            <a:pPr eaLnBrk="1" hangingPunct="1">
              <a:defRPr/>
            </a:pPr>
            <a:endParaRPr lang="uk-UA" sz="2000" dirty="0" smtClean="0"/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Виборчі округи, виборчі дільниці та виборчі комісії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854075"/>
            <a:ext cx="8878887" cy="48831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Виборчі </a:t>
            </a:r>
            <a:r>
              <a:rPr lang="uk-UA" b="1" dirty="0" smtClean="0"/>
              <a:t>дільниці</a:t>
            </a:r>
            <a:r>
              <a:rPr lang="uk-UA" dirty="0" smtClean="0"/>
              <a:t> </a:t>
            </a:r>
          </a:p>
          <a:p>
            <a:pPr eaLnBrk="1" hangingPunct="1">
              <a:defRPr/>
            </a:pPr>
            <a:r>
              <a:rPr lang="uk-UA" b="1" dirty="0">
                <a:solidFill>
                  <a:srgbClr val="C00000"/>
                </a:solidFill>
              </a:rPr>
              <a:t>з</a:t>
            </a:r>
            <a:r>
              <a:rPr lang="uk-UA" b="1" dirty="0" smtClean="0">
                <a:solidFill>
                  <a:srgbClr val="C00000"/>
                </a:solidFill>
              </a:rPr>
              <a:t>вичайна </a:t>
            </a:r>
            <a:r>
              <a:rPr lang="uk-UA" b="1" dirty="0">
                <a:solidFill>
                  <a:srgbClr val="C00000"/>
                </a:solidFill>
              </a:rPr>
              <a:t>виборча дільниця </a:t>
            </a:r>
            <a:r>
              <a:rPr lang="uk-UA" dirty="0" smtClean="0"/>
              <a:t>- голосування за </a:t>
            </a:r>
            <a:r>
              <a:rPr lang="uk-UA" dirty="0"/>
              <a:t>місцем </a:t>
            </a:r>
            <a:r>
              <a:rPr lang="uk-UA" dirty="0" smtClean="0"/>
              <a:t>проживання – існує на постійній основі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спеціальна виборча дільниця</a:t>
            </a:r>
            <a:r>
              <a:rPr lang="uk-UA" dirty="0" smtClean="0"/>
              <a:t> – голосування у </a:t>
            </a:r>
            <a:r>
              <a:rPr lang="uk-UA" dirty="0"/>
              <a:t>стаціонарних лікувальних закладах, в установах виконання покарань, слідчих ізоляторах, на суднах, </a:t>
            </a:r>
            <a:r>
              <a:rPr lang="uk-UA" dirty="0" smtClean="0"/>
              <a:t>на </a:t>
            </a:r>
            <a:r>
              <a:rPr lang="uk-UA" dirty="0"/>
              <a:t>полярних станціях </a:t>
            </a:r>
            <a:r>
              <a:rPr lang="uk-UA" dirty="0" smtClean="0"/>
              <a:t>та ін. – існує на </a:t>
            </a:r>
            <a:r>
              <a:rPr lang="uk-UA" dirty="0"/>
              <a:t>постійній чи тимчасовій </a:t>
            </a:r>
            <a:r>
              <a:rPr lang="uk-UA" dirty="0" smtClean="0"/>
              <a:t>основі</a:t>
            </a:r>
          </a:p>
          <a:p>
            <a:pPr eaLnBrk="1" hangingPunct="1">
              <a:defRPr/>
            </a:pPr>
            <a:r>
              <a:rPr lang="uk-UA" b="1" dirty="0" smtClean="0">
                <a:solidFill>
                  <a:srgbClr val="C00000"/>
                </a:solidFill>
              </a:rPr>
              <a:t>закордонна </a:t>
            </a:r>
            <a:r>
              <a:rPr lang="uk-UA" b="1" dirty="0">
                <a:solidFill>
                  <a:srgbClr val="C00000"/>
                </a:solidFill>
              </a:rPr>
              <a:t>виборча дільниця </a:t>
            </a:r>
            <a:r>
              <a:rPr lang="uk-UA" dirty="0" smtClean="0"/>
              <a:t>– на території </a:t>
            </a:r>
            <a:r>
              <a:rPr lang="uk-UA" dirty="0"/>
              <a:t>іноземної </a:t>
            </a:r>
            <a:r>
              <a:rPr lang="uk-UA" dirty="0" smtClean="0"/>
              <a:t>держави – існують на постійній основі </a:t>
            </a:r>
            <a:r>
              <a:rPr lang="uk-UA" dirty="0"/>
              <a:t> при закордонних дипломатичних установах </a:t>
            </a:r>
            <a:r>
              <a:rPr lang="uk-UA" dirty="0" smtClean="0"/>
              <a:t>України</a:t>
            </a:r>
          </a:p>
          <a:p>
            <a:pPr eaLnBrk="1" hangingPunct="1">
              <a:defRPr/>
            </a:pPr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Виборчі округи, виборчі дільниці та виборчі комісії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800" b="1" dirty="0" smtClean="0"/>
              <a:t>Виборчі комісії </a:t>
            </a:r>
          </a:p>
          <a:p>
            <a:pPr eaLnBrk="1" hangingPunct="1"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Центральна </a:t>
            </a:r>
            <a:r>
              <a:rPr lang="uk-UA" sz="2800" b="1" dirty="0">
                <a:solidFill>
                  <a:srgbClr val="C00000"/>
                </a:solidFill>
              </a:rPr>
              <a:t>виборча </a:t>
            </a:r>
            <a:r>
              <a:rPr lang="uk-UA" sz="2800" b="1" dirty="0" smtClean="0">
                <a:solidFill>
                  <a:srgbClr val="C00000"/>
                </a:solidFill>
              </a:rPr>
              <a:t>комісія </a:t>
            </a:r>
            <a:r>
              <a:rPr lang="uk-UA" sz="2800" dirty="0" smtClean="0"/>
              <a:t>– на всій території України</a:t>
            </a:r>
          </a:p>
          <a:p>
            <a:pPr eaLnBrk="1" hangingPunct="1"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окружні </a:t>
            </a:r>
            <a:r>
              <a:rPr lang="uk-UA" sz="2800" b="1" dirty="0">
                <a:solidFill>
                  <a:srgbClr val="C00000"/>
                </a:solidFill>
              </a:rPr>
              <a:t>виборчі </a:t>
            </a:r>
            <a:r>
              <a:rPr lang="uk-UA" sz="2800" b="1" dirty="0" smtClean="0">
                <a:solidFill>
                  <a:srgbClr val="C00000"/>
                </a:solidFill>
              </a:rPr>
              <a:t>комісії </a:t>
            </a:r>
            <a:r>
              <a:rPr lang="uk-UA" sz="2800" dirty="0" smtClean="0"/>
              <a:t>- </a:t>
            </a:r>
            <a:r>
              <a:rPr lang="uk-UA" sz="2800" dirty="0"/>
              <a:t>на території відповідного територіального виборчого </a:t>
            </a:r>
            <a:r>
              <a:rPr lang="uk-UA" sz="2800" dirty="0" smtClean="0"/>
              <a:t>округу</a:t>
            </a:r>
          </a:p>
          <a:p>
            <a:pPr eaLnBrk="1" hangingPunct="1"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дільничні </a:t>
            </a:r>
            <a:r>
              <a:rPr lang="uk-UA" sz="2800" b="1" dirty="0">
                <a:solidFill>
                  <a:srgbClr val="C00000"/>
                </a:solidFill>
              </a:rPr>
              <a:t>виборчі </a:t>
            </a:r>
            <a:r>
              <a:rPr lang="uk-UA" sz="2800" b="1" dirty="0" smtClean="0">
                <a:solidFill>
                  <a:srgbClr val="C00000"/>
                </a:solidFill>
              </a:rPr>
              <a:t>комісії </a:t>
            </a:r>
            <a:r>
              <a:rPr lang="uk-UA" sz="2800" dirty="0" smtClean="0"/>
              <a:t>- </a:t>
            </a:r>
            <a:r>
              <a:rPr lang="ru-RU" sz="2800" dirty="0" smtClean="0"/>
              <a:t>на </a:t>
            </a:r>
            <a:r>
              <a:rPr lang="ru-RU" sz="2800" dirty="0" err="1" smtClean="0"/>
              <a:t>території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відповідної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виборчої</a:t>
            </a:r>
            <a:r>
              <a:rPr lang="ru-RU" sz="2800" dirty="0" smtClean="0"/>
              <a:t> </a:t>
            </a:r>
            <a:r>
              <a:rPr lang="ru-RU" sz="2800" dirty="0" err="1" smtClean="0"/>
              <a:t>дільниці</a:t>
            </a:r>
            <a:endParaRPr 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3000" smtClean="0"/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6041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7588"/>
            <a:ext cx="9144000" cy="584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Голосування на виборчій </a:t>
            </a:r>
            <a:r>
              <a:rPr lang="uk-UA" b="1" dirty="0" smtClean="0"/>
              <a:t>дільниці </a:t>
            </a:r>
          </a:p>
          <a:p>
            <a:pPr eaLnBrk="1" hangingPunct="1">
              <a:defRPr/>
            </a:pPr>
            <a:r>
              <a:rPr lang="uk-UA" dirty="0" smtClean="0"/>
              <a:t>спеціально відведені </a:t>
            </a:r>
            <a:r>
              <a:rPr lang="uk-UA" dirty="0"/>
              <a:t>та </a:t>
            </a:r>
            <a:r>
              <a:rPr lang="uk-UA" dirty="0" err="1" smtClean="0"/>
              <a:t>облаштовані</a:t>
            </a:r>
            <a:r>
              <a:rPr lang="uk-UA" dirty="0" smtClean="0"/>
              <a:t> приміщення</a:t>
            </a:r>
          </a:p>
          <a:p>
            <a:pPr lvl="1" eaLnBrk="1" hangingPunct="1">
              <a:defRPr/>
            </a:pPr>
            <a:r>
              <a:rPr lang="uk-UA" dirty="0" smtClean="0"/>
              <a:t>кабіни для </a:t>
            </a:r>
            <a:r>
              <a:rPr lang="uk-UA" dirty="0"/>
              <a:t>таємного </a:t>
            </a:r>
            <a:r>
              <a:rPr lang="uk-UA" dirty="0" smtClean="0"/>
              <a:t>голосування</a:t>
            </a:r>
          </a:p>
          <a:p>
            <a:pPr lvl="1" eaLnBrk="1" hangingPunct="1">
              <a:defRPr/>
            </a:pPr>
            <a:r>
              <a:rPr lang="uk-UA" dirty="0" smtClean="0"/>
              <a:t>місця </a:t>
            </a:r>
            <a:r>
              <a:rPr lang="uk-UA" dirty="0"/>
              <a:t>видачі виборчих бюлетенів </a:t>
            </a:r>
          </a:p>
          <a:p>
            <a:pPr lvl="1" eaLnBrk="1" hangingPunct="1">
              <a:defRPr/>
            </a:pPr>
            <a:r>
              <a:rPr lang="uk-UA" dirty="0" smtClean="0"/>
              <a:t>виборчі скриньки </a:t>
            </a:r>
          </a:p>
          <a:p>
            <a:pPr eaLnBrk="1" hangingPunct="1">
              <a:defRPr/>
            </a:pPr>
            <a:r>
              <a:rPr lang="uk-UA" dirty="0" smtClean="0"/>
              <a:t>з </a:t>
            </a:r>
            <a:r>
              <a:rPr lang="uk-UA" dirty="0"/>
              <a:t>8 до 20 </a:t>
            </a:r>
            <a:r>
              <a:rPr lang="uk-UA" dirty="0" smtClean="0"/>
              <a:t>години</a:t>
            </a:r>
          </a:p>
          <a:p>
            <a:pPr eaLnBrk="1" hangingPunct="1">
              <a:defRPr/>
            </a:pPr>
            <a:r>
              <a:rPr lang="uk-UA" dirty="0" smtClean="0"/>
              <a:t>про </a:t>
            </a:r>
            <a:r>
              <a:rPr lang="uk-UA" dirty="0"/>
              <a:t>час і місце голосування дільнична виборча комісія повідомляє виборців не пізніш як за сім днів до дня його </a:t>
            </a:r>
            <a:r>
              <a:rPr lang="uk-UA" dirty="0" smtClean="0"/>
              <a:t>проведення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Голосування на виборчій </a:t>
            </a:r>
            <a:r>
              <a:rPr lang="uk-UA" b="1" dirty="0" smtClean="0"/>
              <a:t>дільниці </a:t>
            </a:r>
          </a:p>
          <a:p>
            <a:pPr eaLnBrk="1" hangingPunct="1">
              <a:defRPr/>
            </a:pPr>
            <a:r>
              <a:rPr lang="uk-UA" dirty="0" smtClean="0"/>
              <a:t>виборчі </a:t>
            </a:r>
            <a:r>
              <a:rPr lang="uk-UA" dirty="0"/>
              <a:t>бюлетені заповнюються виборцем особисто в кабіні </a:t>
            </a:r>
            <a:r>
              <a:rPr lang="uk-UA" dirty="0" smtClean="0"/>
              <a:t>для </a:t>
            </a:r>
            <a:r>
              <a:rPr lang="uk-UA" dirty="0"/>
              <a:t>таємного </a:t>
            </a:r>
            <a:r>
              <a:rPr lang="uk-UA" dirty="0" smtClean="0"/>
              <a:t>голосування</a:t>
            </a:r>
            <a:endParaRPr lang="uk-UA" dirty="0"/>
          </a:p>
          <a:p>
            <a:pPr lvl="1" eaLnBrk="1" hangingPunct="1">
              <a:defRPr/>
            </a:pPr>
            <a:r>
              <a:rPr lang="uk-UA" dirty="0" smtClean="0"/>
              <a:t>позначка «плюс» («+») </a:t>
            </a:r>
            <a:r>
              <a:rPr lang="uk-UA" dirty="0"/>
              <a:t>або </a:t>
            </a:r>
            <a:r>
              <a:rPr lang="uk-UA" dirty="0" smtClean="0"/>
              <a:t>інша у </a:t>
            </a:r>
            <a:r>
              <a:rPr lang="uk-UA" dirty="0"/>
              <a:t>квадраті напроти </a:t>
            </a:r>
            <a:r>
              <a:rPr lang="uk-UA" dirty="0" smtClean="0"/>
              <a:t>партії чи кандидата за </a:t>
            </a:r>
            <a:r>
              <a:rPr lang="uk-UA" dirty="0"/>
              <a:t>якого </a:t>
            </a:r>
            <a:r>
              <a:rPr lang="uk-UA" dirty="0" smtClean="0"/>
              <a:t>голосує</a:t>
            </a:r>
          </a:p>
          <a:p>
            <a:pPr lvl="1" eaLnBrk="1" hangingPunct="1">
              <a:defRPr/>
            </a:pPr>
            <a:r>
              <a:rPr lang="uk-UA" dirty="0" smtClean="0"/>
              <a:t>голосування </a:t>
            </a:r>
            <a:r>
              <a:rPr lang="uk-UA" dirty="0"/>
              <a:t>лише за одного </a:t>
            </a:r>
            <a:r>
              <a:rPr lang="uk-UA" dirty="0" smtClean="0"/>
              <a:t>кандидата</a:t>
            </a:r>
          </a:p>
          <a:p>
            <a:pPr marL="285750" lvl="1" eaLnBrk="1" hangingPunct="1">
              <a:defRPr/>
            </a:pPr>
            <a:r>
              <a:rPr lang="uk-UA" dirty="0" smtClean="0"/>
              <a:t>за </a:t>
            </a:r>
            <a:r>
              <a:rPr lang="uk-UA" dirty="0"/>
              <a:t>5 хвилин до 20 години </a:t>
            </a:r>
            <a:r>
              <a:rPr lang="uk-UA" dirty="0" smtClean="0"/>
              <a:t>оголошується </a:t>
            </a:r>
            <a:r>
              <a:rPr lang="uk-UA" dirty="0"/>
              <a:t>про закінчення голосування та зачинення виборчої дільниці о 20 </a:t>
            </a:r>
            <a:r>
              <a:rPr lang="uk-UA" dirty="0" smtClean="0"/>
              <a:t>годині</a:t>
            </a:r>
          </a:p>
          <a:p>
            <a:pPr marL="285750" lvl="1" eaLnBrk="1" hangingPunct="1">
              <a:defRPr/>
            </a:pPr>
            <a:r>
              <a:rPr lang="uk-UA" dirty="0" smtClean="0"/>
              <a:t>виборці</a:t>
            </a:r>
            <a:r>
              <a:rPr lang="uk-UA" dirty="0"/>
              <a:t>, які на 20 годину прийшли до </a:t>
            </a:r>
            <a:r>
              <a:rPr lang="uk-UA" dirty="0" smtClean="0"/>
              <a:t>дільниці, </a:t>
            </a:r>
            <a:r>
              <a:rPr lang="uk-UA" dirty="0"/>
              <a:t>мають право проголосувати</a:t>
            </a:r>
            <a:r>
              <a:rPr lang="uk-UA" sz="1800" dirty="0"/>
              <a:t>. </a:t>
            </a:r>
            <a:endParaRPr lang="uk-UA" sz="18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Що робити, якщо виборець помилився при голосуванні?</a:t>
            </a:r>
          </a:p>
          <a:p>
            <a:pPr eaLnBrk="1" hangingPunct="1">
              <a:defRPr/>
            </a:pPr>
            <a:r>
              <a:rPr lang="uk-UA" dirty="0" smtClean="0"/>
              <a:t>невідкладно </a:t>
            </a:r>
            <a:r>
              <a:rPr lang="uk-UA" dirty="0"/>
              <a:t>звернутися з письмовою заявою до члена виборчої комісії, який видав йому виборчий бюлетень, з проханням видати йому інший виборчий </a:t>
            </a:r>
            <a:r>
              <a:rPr lang="uk-UA" dirty="0" smtClean="0"/>
              <a:t>бюлетень</a:t>
            </a:r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отримати від члена комісії інший </a:t>
            </a:r>
            <a:r>
              <a:rPr lang="uk-UA" dirty="0"/>
              <a:t>виборчий </a:t>
            </a:r>
            <a:r>
              <a:rPr lang="uk-UA" dirty="0" smtClean="0"/>
              <a:t>бюлетень - </a:t>
            </a:r>
            <a:r>
              <a:rPr lang="uk-UA" b="1" dirty="0">
                <a:solidFill>
                  <a:srgbClr val="C00000"/>
                </a:solidFill>
              </a:rPr>
              <a:t>тільки в обмін на </a:t>
            </a:r>
            <a:r>
              <a:rPr lang="uk-UA" b="1" dirty="0" smtClean="0">
                <a:solidFill>
                  <a:srgbClr val="C00000"/>
                </a:solidFill>
              </a:rPr>
              <a:t>зіпсований</a:t>
            </a:r>
          </a:p>
          <a:p>
            <a:pPr eaLnBrk="1" hangingPunct="1">
              <a:defRPr/>
            </a:pPr>
            <a:endParaRPr lang="uk-UA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uk-UA" dirty="0" smtClean="0"/>
              <a:t>проголосувати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Голосування виборців за місцем </a:t>
            </a:r>
            <a:r>
              <a:rPr lang="uk-UA" b="1" dirty="0" smtClean="0"/>
              <a:t>перебування</a:t>
            </a:r>
          </a:p>
          <a:p>
            <a:pPr eaLnBrk="1" hangingPunct="1">
              <a:defRPr/>
            </a:pPr>
            <a:r>
              <a:rPr lang="uk-UA" dirty="0" smtClean="0"/>
              <a:t>для виборців, які </a:t>
            </a:r>
            <a:r>
              <a:rPr lang="uk-UA" dirty="0"/>
              <a:t>за віком, у зв’язку з інвалідністю чи за станом здоров’я не </a:t>
            </a:r>
            <a:r>
              <a:rPr lang="uk-UA" dirty="0" smtClean="0"/>
              <a:t>здатні </a:t>
            </a:r>
            <a:r>
              <a:rPr lang="uk-UA" dirty="0"/>
              <a:t>пересуватися </a:t>
            </a:r>
            <a:r>
              <a:rPr lang="uk-UA" dirty="0" smtClean="0"/>
              <a:t>самостійно</a:t>
            </a:r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r>
              <a:rPr lang="uk-UA" dirty="0"/>
              <a:t>власноручно </a:t>
            </a:r>
            <a:r>
              <a:rPr lang="uk-UA" dirty="0" smtClean="0"/>
              <a:t>написана заява - </a:t>
            </a:r>
            <a:r>
              <a:rPr lang="uk-UA" dirty="0"/>
              <a:t>поштою або через інших осіб - до дільничної виборчої комісії </a:t>
            </a:r>
            <a:endParaRPr lang="uk-UA" dirty="0" smtClean="0"/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r>
              <a:rPr lang="uk-UA" dirty="0" smtClean="0"/>
              <a:t>заява </a:t>
            </a:r>
            <a:r>
              <a:rPr lang="uk-UA" dirty="0"/>
              <a:t>разом з довідкою медичної установи про стан здоров’я виборця </a:t>
            </a:r>
            <a:r>
              <a:rPr lang="uk-UA" dirty="0" smtClean="0"/>
              <a:t>- не </a:t>
            </a:r>
            <a:r>
              <a:rPr lang="uk-UA" dirty="0"/>
              <a:t>пізніше 20 години останньої п’ятниці перед днем </a:t>
            </a:r>
            <a:r>
              <a:rPr lang="uk-UA" dirty="0" smtClean="0"/>
              <a:t>виборів </a:t>
            </a:r>
          </a:p>
          <a:p>
            <a:pPr marL="0" indent="0" eaLnBrk="1" hangingPunct="1">
              <a:buFontTx/>
              <a:buNone/>
              <a:defRPr/>
            </a:pPr>
            <a:endParaRPr lang="uk-UA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669925"/>
            <a:ext cx="8878887" cy="50673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200" b="1" dirty="0"/>
              <a:t>Спостерігачі на виборах </a:t>
            </a:r>
            <a:endParaRPr lang="uk-UA" sz="2200" b="1" dirty="0" smtClean="0"/>
          </a:p>
          <a:p>
            <a:pPr eaLnBrk="1" hangingPunct="1">
              <a:defRPr/>
            </a:pPr>
            <a:r>
              <a:rPr lang="uk-UA" sz="2200" dirty="0" smtClean="0"/>
              <a:t>спостерігач </a:t>
            </a:r>
            <a:r>
              <a:rPr lang="uk-UA" sz="2200" dirty="0"/>
              <a:t>від </a:t>
            </a:r>
            <a:r>
              <a:rPr lang="uk-UA" sz="2200" dirty="0" smtClean="0"/>
              <a:t>партії</a:t>
            </a:r>
          </a:p>
          <a:p>
            <a:pPr eaLnBrk="1" hangingPunct="1">
              <a:defRPr/>
            </a:pPr>
            <a:r>
              <a:rPr lang="uk-UA" sz="2200" dirty="0" smtClean="0"/>
              <a:t>спостерігач від кандидата </a:t>
            </a:r>
            <a:r>
              <a:rPr lang="uk-UA" sz="2200" dirty="0"/>
              <a:t>на </a:t>
            </a:r>
            <a:r>
              <a:rPr lang="uk-UA" sz="2200" dirty="0" smtClean="0"/>
              <a:t>одномандатному окрузі</a:t>
            </a:r>
          </a:p>
          <a:p>
            <a:pPr eaLnBrk="1" hangingPunct="1">
              <a:defRPr/>
            </a:pPr>
            <a:r>
              <a:rPr lang="uk-UA" sz="2200" dirty="0" smtClean="0"/>
              <a:t>спостерігач від </a:t>
            </a:r>
            <a:r>
              <a:rPr lang="uk-UA" sz="2200" dirty="0"/>
              <a:t>громадської організації (наприклад, Комітет виборців </a:t>
            </a:r>
            <a:r>
              <a:rPr lang="uk-UA" sz="2200" dirty="0" smtClean="0"/>
              <a:t>України)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sz="2200" b="1" dirty="0" smtClean="0"/>
              <a:t>Спостерігачам </a:t>
            </a:r>
            <a:r>
              <a:rPr lang="uk-UA" sz="2200" b="1" dirty="0"/>
              <a:t>забороняється </a:t>
            </a:r>
          </a:p>
          <a:p>
            <a:pPr eaLnBrk="1" hangingPunct="1">
              <a:defRPr/>
            </a:pPr>
            <a:r>
              <a:rPr lang="uk-UA" sz="2200" dirty="0"/>
              <a:t>безпідставно втручатися в роботу виборчої комісії, чинити дії, що порушують законний хід виборчого процесу або неправомірно заважають членам виборчої комісії здійснювати свої повноваження</a:t>
            </a:r>
          </a:p>
          <a:p>
            <a:pPr eaLnBrk="1" hangingPunct="1">
              <a:defRPr/>
            </a:pPr>
            <a:r>
              <a:rPr lang="uk-UA" sz="2200" dirty="0"/>
              <a:t>заповнювати замість виборця (в тому числі й на його прохання) виборчий бюлетень</a:t>
            </a:r>
          </a:p>
          <a:p>
            <a:pPr lvl="4" eaLnBrk="1" hangingPunct="1">
              <a:defRPr/>
            </a:pPr>
            <a:r>
              <a:rPr lang="uk-UA" sz="2200" dirty="0"/>
              <a:t>бути присутнім під час заповнення виборцем виборчого бюлетеня </a:t>
            </a:r>
            <a:r>
              <a:rPr lang="uk-UA" sz="2200" dirty="0" smtClean="0"/>
              <a:t>у </a:t>
            </a:r>
            <a:r>
              <a:rPr lang="uk-UA" sz="2200" dirty="0"/>
              <a:t>кабіні </a:t>
            </a:r>
            <a:r>
              <a:rPr lang="uk-UA" sz="2200" dirty="0" smtClean="0"/>
              <a:t>для </a:t>
            </a:r>
            <a:r>
              <a:rPr lang="uk-UA" sz="2200" dirty="0"/>
              <a:t>таємного голосування або іншим чином порушувати таємницю голосування</a:t>
            </a:r>
          </a:p>
          <a:p>
            <a:pPr marL="0" indent="0" eaLnBrk="1" hangingPunct="1">
              <a:buFontTx/>
              <a:buNone/>
              <a:defRPr/>
            </a:pPr>
            <a:endParaRPr lang="uk-UA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Народний депутат України. Статус та діяльність</a:t>
            </a:r>
            <a:endParaRPr lang="uk-UA" sz="30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6021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Народний депутат України</a:t>
            </a:r>
            <a:r>
              <a:rPr lang="uk-UA" dirty="0"/>
              <a:t> </a:t>
            </a:r>
          </a:p>
          <a:p>
            <a:pPr eaLnBrk="1" hangingPunct="1">
              <a:defRPr/>
            </a:pPr>
            <a:r>
              <a:rPr lang="uk-UA" dirty="0" smtClean="0"/>
              <a:t>обраний представник </a:t>
            </a:r>
            <a:r>
              <a:rPr lang="uk-UA" dirty="0"/>
              <a:t>Українського народу у Верховній Раді України і уповноважений ним протягом строку депутатських повноважень здійснювати повноваження, передбачені Конституцією України та законами </a:t>
            </a:r>
            <a:r>
              <a:rPr lang="uk-UA" dirty="0" smtClean="0"/>
              <a:t>України</a:t>
            </a:r>
          </a:p>
          <a:p>
            <a:pPr eaLnBrk="1" hangingPunct="1">
              <a:defRPr/>
            </a:pPr>
            <a:r>
              <a:rPr lang="uk-UA" dirty="0" smtClean="0"/>
              <a:t>обирається </a:t>
            </a:r>
            <a:r>
              <a:rPr lang="uk-UA" dirty="0"/>
              <a:t>на 5 </a:t>
            </a:r>
            <a:r>
              <a:rPr lang="uk-UA" dirty="0" smtClean="0"/>
              <a:t>років</a:t>
            </a:r>
          </a:p>
          <a:p>
            <a:pPr eaLnBrk="1" hangingPunct="1">
              <a:defRPr/>
            </a:pPr>
            <a:r>
              <a:rPr lang="uk-UA" dirty="0" smtClean="0"/>
              <a:t>повноваження починаються </a:t>
            </a:r>
            <a:r>
              <a:rPr lang="uk-UA" dirty="0"/>
              <a:t>після складення </a:t>
            </a:r>
            <a:r>
              <a:rPr lang="uk-UA" dirty="0" smtClean="0"/>
              <a:t>присяги </a:t>
            </a:r>
            <a:r>
              <a:rPr lang="uk-UA" dirty="0"/>
              <a:t>на вірність </a:t>
            </a:r>
            <a:r>
              <a:rPr lang="uk-UA" dirty="0" smtClean="0"/>
              <a:t>Україні</a:t>
            </a:r>
          </a:p>
          <a:p>
            <a:pPr lvl="1" eaLnBrk="1" hangingPunct="1">
              <a:defRPr/>
            </a:pPr>
            <a:r>
              <a:rPr lang="uk-UA" dirty="0" smtClean="0"/>
              <a:t>повноваження припиняються </a:t>
            </a:r>
            <a:r>
              <a:rPr lang="uk-UA" dirty="0"/>
              <a:t>з моменту відкриття першого засідання Верховної Ради України нового </a:t>
            </a:r>
            <a:r>
              <a:rPr lang="uk-UA" dirty="0" smtClean="0"/>
              <a:t>скликання</a:t>
            </a:r>
            <a:endParaRPr lang="uk-UA" dirty="0"/>
          </a:p>
          <a:p>
            <a:pPr eaLnBrk="1" hangingPunct="1">
              <a:defRPr/>
            </a:pPr>
            <a:endParaRPr lang="uk-UA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i="1" dirty="0">
                <a:solidFill>
                  <a:schemeClr val="tx1"/>
                </a:solidFill>
              </a:rPr>
              <a:t>Закон України «Про статус народного депутата України»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Голосування. Підрахунок голосів</a:t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658813"/>
            <a:ext cx="8878887" cy="507841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Права спостерігачів</a:t>
            </a:r>
          </a:p>
          <a:p>
            <a:pPr eaLnBrk="1" hangingPunct="1">
              <a:defRPr/>
            </a:pPr>
            <a:r>
              <a:rPr lang="uk-UA" dirty="0"/>
              <a:t>бути присутнім </a:t>
            </a:r>
            <a:r>
              <a:rPr lang="uk-UA" dirty="0" smtClean="0"/>
              <a:t>на </a:t>
            </a:r>
            <a:r>
              <a:rPr lang="uk-UA" dirty="0"/>
              <a:t>засіданнях дільничних та окружної виборчих </a:t>
            </a:r>
            <a:r>
              <a:rPr lang="uk-UA" dirty="0" smtClean="0"/>
              <a:t>комісій</a:t>
            </a:r>
          </a:p>
          <a:p>
            <a:pPr eaLnBrk="1" hangingPunct="1">
              <a:defRPr/>
            </a:pPr>
            <a:r>
              <a:rPr lang="uk-UA" dirty="0"/>
              <a:t>здійснювати </a:t>
            </a:r>
            <a:r>
              <a:rPr lang="uk-UA" dirty="0" err="1"/>
              <a:t>фото-</a:t>
            </a:r>
            <a:r>
              <a:rPr lang="uk-UA" dirty="0"/>
              <a:t> та кінозйомку, </a:t>
            </a:r>
            <a:r>
              <a:rPr lang="uk-UA" dirty="0" err="1"/>
              <a:t>аудіо-</a:t>
            </a:r>
            <a:r>
              <a:rPr lang="uk-UA" dirty="0"/>
              <a:t> та відеозапис, не порушуючи при цьому таємниці </a:t>
            </a:r>
            <a:r>
              <a:rPr lang="uk-UA" dirty="0" smtClean="0"/>
              <a:t>голосування</a:t>
            </a:r>
          </a:p>
          <a:p>
            <a:pPr eaLnBrk="1" hangingPunct="1">
              <a:defRPr/>
            </a:pPr>
            <a:r>
              <a:rPr lang="uk-UA" dirty="0"/>
              <a:t>звертатися до відповідної виборчої комісії чи до суду із заявою чи скаргою щодо усунення порушень Закону в разі їх </a:t>
            </a:r>
            <a:r>
              <a:rPr lang="uk-UA" dirty="0" smtClean="0"/>
              <a:t>виявлення</a:t>
            </a:r>
          </a:p>
          <a:p>
            <a:pPr eaLnBrk="1" hangingPunct="1">
              <a:defRPr/>
            </a:pPr>
            <a:r>
              <a:rPr lang="uk-UA" dirty="0" smtClean="0"/>
              <a:t>складати </a:t>
            </a:r>
            <a:r>
              <a:rPr lang="uk-UA" dirty="0"/>
              <a:t>акт про виявлення порушення </a:t>
            </a:r>
            <a:r>
              <a:rPr lang="uk-UA" dirty="0" smtClean="0"/>
              <a:t>Закону</a:t>
            </a:r>
          </a:p>
          <a:p>
            <a:pPr lvl="4" eaLnBrk="1" hangingPunct="1">
              <a:defRPr/>
            </a:pPr>
            <a:r>
              <a:rPr lang="uk-UA" dirty="0"/>
              <a:t>вживати необхідних заходів щодо припинення протиправних дій під час голосування та підрахунку голосів </a:t>
            </a:r>
            <a:r>
              <a:rPr lang="uk-UA" dirty="0" smtClean="0"/>
              <a:t>виборців</a:t>
            </a:r>
          </a:p>
          <a:p>
            <a:pPr lvl="4" eaLnBrk="1" hangingPunct="1">
              <a:defRPr/>
            </a:pPr>
            <a:r>
              <a:rPr lang="uk-UA" dirty="0"/>
              <a:t>отримувати копії протоколів про передачу виборчих бюлетенів, про підрахунок голосів і встановлення підсумків голосування та </a:t>
            </a:r>
            <a:r>
              <a:rPr lang="uk-UA" dirty="0" smtClean="0"/>
              <a:t>ін.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eaLnBrk="1" hangingPunct="1"/>
            <a:r>
              <a:rPr lang="uk-UA" sz="2800" smtClean="0"/>
              <a:t>Голосування. Підрахунок голосів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Підрахунок голосів</a:t>
            </a:r>
            <a:r>
              <a:rPr lang="uk-UA" b="1" dirty="0" smtClean="0"/>
              <a:t> </a:t>
            </a:r>
          </a:p>
          <a:p>
            <a:pPr eaLnBrk="1" hangingPunct="1">
              <a:defRPr/>
            </a:pPr>
            <a:r>
              <a:rPr lang="uk-UA" dirty="0"/>
              <a:t>здійснюється відкрито і гласно членами дільничної виборчої комісії на її </a:t>
            </a:r>
            <a:r>
              <a:rPr lang="uk-UA" dirty="0" smtClean="0"/>
              <a:t>засіданні</a:t>
            </a:r>
          </a:p>
          <a:p>
            <a:pPr eaLnBrk="1" hangingPunct="1">
              <a:defRPr/>
            </a:pPr>
            <a:r>
              <a:rPr lang="uk-UA" dirty="0" smtClean="0"/>
              <a:t>у </a:t>
            </a:r>
            <a:r>
              <a:rPr lang="uk-UA" dirty="0"/>
              <a:t>тому ж приміщенні, де відбувалося </a:t>
            </a:r>
            <a:r>
              <a:rPr lang="uk-UA" dirty="0" smtClean="0"/>
              <a:t>голосування </a:t>
            </a:r>
          </a:p>
          <a:p>
            <a:pPr eaLnBrk="1" hangingPunct="1">
              <a:defRPr/>
            </a:pPr>
            <a:endParaRPr lang="uk-UA" dirty="0" smtClean="0"/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Голосування визнається недійсним </a:t>
            </a:r>
          </a:p>
          <a:p>
            <a:pPr eaLnBrk="1" hangingPunct="1">
              <a:defRPr/>
            </a:pPr>
            <a:r>
              <a:rPr lang="uk-UA" dirty="0" smtClean="0"/>
              <a:t>виявлення </a:t>
            </a:r>
            <a:r>
              <a:rPr lang="uk-UA" dirty="0"/>
              <a:t>незаконного </a:t>
            </a:r>
            <a:r>
              <a:rPr lang="uk-UA" dirty="0" smtClean="0"/>
              <a:t>голосування, що </a:t>
            </a:r>
            <a:r>
              <a:rPr lang="uk-UA" dirty="0"/>
              <a:t>перевищує </a:t>
            </a:r>
            <a:r>
              <a:rPr lang="uk-UA" dirty="0" smtClean="0"/>
              <a:t>5% виборців</a:t>
            </a:r>
          </a:p>
          <a:p>
            <a:pPr lvl="1" eaLnBrk="1" hangingPunct="1">
              <a:defRPr/>
            </a:pPr>
            <a:r>
              <a:rPr lang="uk-UA" dirty="0" smtClean="0">
                <a:ea typeface="+mn-ea"/>
              </a:rPr>
              <a:t>вкидання </a:t>
            </a:r>
            <a:r>
              <a:rPr lang="uk-UA" dirty="0">
                <a:ea typeface="+mn-ea"/>
              </a:rPr>
              <a:t>виборчого бюлетеня до виборчої скриньки за виборця іншою </a:t>
            </a:r>
            <a:r>
              <a:rPr lang="uk-UA" dirty="0" smtClean="0">
                <a:ea typeface="+mn-ea"/>
              </a:rPr>
              <a:t>особою</a:t>
            </a:r>
          </a:p>
          <a:p>
            <a:pPr lvl="2" eaLnBrk="1" hangingPunct="1">
              <a:defRPr/>
            </a:pPr>
            <a:r>
              <a:rPr lang="uk-UA" dirty="0" smtClean="0">
                <a:ea typeface="+mn-ea"/>
              </a:rPr>
              <a:t>голосування </a:t>
            </a:r>
            <a:r>
              <a:rPr lang="uk-UA" dirty="0">
                <a:ea typeface="+mn-ea"/>
              </a:rPr>
              <a:t>особами, які не мають права </a:t>
            </a:r>
            <a:r>
              <a:rPr lang="uk-UA" dirty="0" smtClean="0">
                <a:ea typeface="+mn-ea"/>
              </a:rPr>
              <a:t>голосу</a:t>
            </a:r>
          </a:p>
          <a:p>
            <a:pPr eaLnBrk="1" hangingPunct="1">
              <a:defRPr/>
            </a:pPr>
            <a:endParaRPr lang="uk-UA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eaLnBrk="1" hangingPunct="1"/>
            <a:r>
              <a:rPr lang="uk-UA" sz="2800" smtClean="0"/>
              <a:t>Голосування. Підрахунок голосів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eaLnBrk="1" hangingPunct="1">
              <a:defRPr/>
            </a:pPr>
            <a:endParaRPr lang="uk-UA" sz="800" dirty="0" smtClean="0"/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Голосування визнається недійсним </a:t>
            </a:r>
          </a:p>
          <a:p>
            <a:pPr lvl="1" eaLnBrk="1" hangingPunct="1">
              <a:defRPr/>
            </a:pPr>
            <a:r>
              <a:rPr lang="uk-UA" dirty="0" smtClean="0">
                <a:ea typeface="+mn-ea"/>
              </a:rPr>
              <a:t>голосування </a:t>
            </a:r>
            <a:r>
              <a:rPr lang="uk-UA" dirty="0">
                <a:ea typeface="+mn-ea"/>
              </a:rPr>
              <a:t>особами, які не включені до списку виборців на виборчій дільниці або включені до нього </a:t>
            </a:r>
            <a:r>
              <a:rPr lang="uk-UA" dirty="0" smtClean="0">
                <a:ea typeface="+mn-ea"/>
              </a:rPr>
              <a:t>безпідставно</a:t>
            </a:r>
          </a:p>
          <a:p>
            <a:pPr lvl="1" eaLnBrk="1" hangingPunct="1">
              <a:defRPr/>
            </a:pPr>
            <a:r>
              <a:rPr lang="uk-UA" dirty="0" smtClean="0">
                <a:ea typeface="+mn-ea"/>
              </a:rPr>
              <a:t>голосування </a:t>
            </a:r>
            <a:r>
              <a:rPr lang="uk-UA" dirty="0">
                <a:ea typeface="+mn-ea"/>
              </a:rPr>
              <a:t>особою більше ніж один </a:t>
            </a:r>
            <a:r>
              <a:rPr lang="uk-UA" dirty="0" smtClean="0">
                <a:ea typeface="+mn-ea"/>
              </a:rPr>
              <a:t>раз</a:t>
            </a:r>
            <a:endParaRPr lang="uk-UA" dirty="0">
              <a:ea typeface="+mn-ea"/>
            </a:endParaRPr>
          </a:p>
          <a:p>
            <a:pPr eaLnBrk="1" hangingPunct="1">
              <a:defRPr/>
            </a:pPr>
            <a:r>
              <a:rPr lang="uk-UA" dirty="0"/>
              <a:t>виявлення у виборчих скриньках виборчих бюлетенів </a:t>
            </a:r>
            <a:r>
              <a:rPr lang="uk-UA" dirty="0" smtClean="0"/>
              <a:t>більше </a:t>
            </a:r>
            <a:r>
              <a:rPr lang="uk-UA" dirty="0"/>
              <a:t>ніж на </a:t>
            </a:r>
            <a:r>
              <a:rPr lang="uk-UA" dirty="0" smtClean="0"/>
              <a:t>10% виборців</a:t>
            </a:r>
          </a:p>
          <a:p>
            <a:pPr eaLnBrk="1" hangingPunct="1">
              <a:defRPr/>
            </a:pPr>
            <a:r>
              <a:rPr lang="uk-UA" dirty="0" smtClean="0"/>
              <a:t>знищення </a:t>
            </a:r>
            <a:r>
              <a:rPr lang="uk-UA" dirty="0"/>
              <a:t>або пошкодження виборчої скриньки (скриньок), що унеможливлює встановлення змісту виборчих </a:t>
            </a:r>
            <a:r>
              <a:rPr lang="uk-UA" dirty="0" smtClean="0"/>
              <a:t>бюлетенів більше 5% виборців</a:t>
            </a:r>
            <a:endParaRPr lang="uk-UA" dirty="0"/>
          </a:p>
          <a:p>
            <a:pPr eaLnBrk="1" hangingPunct="1">
              <a:defRPr/>
            </a:pPr>
            <a:endParaRPr lang="uk-UA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Парламентські вибори в Україні 2014 р.</a:t>
            </a:r>
            <a:br>
              <a:rPr lang="uk-UA" sz="2800" smtClean="0"/>
            </a:br>
            <a:endParaRPr lang="uk-UA" sz="3000" smtClean="0"/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696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7425"/>
            <a:ext cx="9144000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>Парламентські вибори в Україні 2014 р.</a:t>
            </a:r>
            <a:br>
              <a:rPr lang="uk-UA" sz="2800" b="1" smtClean="0"/>
            </a:br>
            <a:endParaRPr lang="uk-UA" sz="2800" b="1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761412" cy="4705350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dirty="0" smtClean="0"/>
              <a:t>Позачергові </a:t>
            </a:r>
            <a:r>
              <a:rPr lang="uk-UA" sz="2800" dirty="0"/>
              <a:t>вибори </a:t>
            </a:r>
            <a:r>
              <a:rPr lang="uk-UA" sz="2800" dirty="0" smtClean="0"/>
              <a:t>за змішаною системою</a:t>
            </a:r>
          </a:p>
          <a:p>
            <a:pPr eaLnBrk="1" hangingPunct="1">
              <a:defRPr/>
            </a:pPr>
            <a:endParaRPr lang="uk-UA" sz="2800" dirty="0" smtClean="0"/>
          </a:p>
          <a:p>
            <a:pPr eaLnBrk="1" hangingPunct="1">
              <a:defRPr/>
            </a:pPr>
            <a:r>
              <a:rPr lang="uk-UA" sz="2800" dirty="0" smtClean="0"/>
              <a:t>5% бар</a:t>
            </a:r>
            <a:r>
              <a:rPr lang="en-US" sz="2800" dirty="0" smtClean="0"/>
              <a:t>’</a:t>
            </a:r>
            <a:r>
              <a:rPr lang="uk-UA" sz="2800" dirty="0" err="1" smtClean="0"/>
              <a:t>єр</a:t>
            </a:r>
            <a:r>
              <a:rPr lang="uk-UA" sz="2800" dirty="0" smtClean="0"/>
              <a:t> для партій</a:t>
            </a:r>
          </a:p>
          <a:p>
            <a:pPr marL="0" indent="0" algn="ctr" eaLnBrk="1" hangingPunct="1">
              <a:buFontTx/>
              <a:buNone/>
              <a:defRPr/>
            </a:pPr>
            <a:endParaRPr lang="uk-UA" sz="2800" dirty="0"/>
          </a:p>
          <a:p>
            <a:pPr marL="0" indent="0" algn="ctr" eaLnBrk="1" hangingPunct="1">
              <a:buFontTx/>
              <a:buNone/>
              <a:defRPr/>
            </a:pPr>
            <a:endParaRPr lang="uk-UA" sz="2800" dirty="0"/>
          </a:p>
          <a:p>
            <a:pPr marL="0" indent="0" algn="ctr" eaLnBrk="1" hangingPunct="1">
              <a:buFontTx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26 </a:t>
            </a:r>
            <a:r>
              <a:rPr lang="uk-UA" sz="2800" b="1" dirty="0">
                <a:solidFill>
                  <a:srgbClr val="C00000"/>
                </a:solidFill>
              </a:rPr>
              <a:t>жовтня 2014 року </a:t>
            </a:r>
            <a:r>
              <a:rPr lang="uk-UA" sz="2800" b="1" dirty="0" smtClean="0">
                <a:solidFill>
                  <a:srgbClr val="C00000"/>
                </a:solidFill>
              </a:rPr>
              <a:t>- зроби </a:t>
            </a:r>
            <a:r>
              <a:rPr lang="uk-UA" sz="2800" b="1" dirty="0">
                <a:solidFill>
                  <a:srgbClr val="C00000"/>
                </a:solidFill>
              </a:rPr>
              <a:t>свій вибір </a:t>
            </a:r>
            <a:r>
              <a:rPr lang="uk-UA" sz="2800" b="1" dirty="0" smtClean="0">
                <a:solidFill>
                  <a:srgbClr val="C00000"/>
                </a:solidFill>
              </a:rPr>
              <a:t>!!!</a:t>
            </a:r>
            <a:endParaRPr lang="uk-UA" sz="2800" b="1" dirty="0">
              <a:solidFill>
                <a:srgbClr val="C00000"/>
              </a:solidFill>
            </a:endParaRPr>
          </a:p>
          <a:p>
            <a:pPr marL="0" indent="0" algn="ctr" eaLnBrk="1" hangingPunct="1">
              <a:buFontTx/>
              <a:buNone/>
              <a:defRPr/>
            </a:pPr>
            <a:endParaRPr lang="uk-UA" b="1" dirty="0">
              <a:solidFill>
                <a:srgbClr val="C00000"/>
              </a:solidFill>
            </a:endParaRPr>
          </a:p>
          <a:p>
            <a:pPr marL="0" indent="0" algn="ctr" eaLnBrk="1" hangingPunct="1">
              <a:buFontTx/>
              <a:buNone/>
              <a:defRPr/>
            </a:pPr>
            <a:endParaRPr lang="uk-UA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Народний депутат України. Статус та діяльність</a:t>
            </a:r>
            <a:endParaRPr lang="uk-UA" sz="30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6021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000" b="1" dirty="0"/>
              <a:t>Народний депутат зобов'язаний </a:t>
            </a:r>
            <a:endParaRPr lang="uk-UA" sz="2000" b="1" dirty="0" smtClean="0"/>
          </a:p>
          <a:p>
            <a:pPr eaLnBrk="1" hangingPunct="1">
              <a:defRPr/>
            </a:pPr>
            <a:r>
              <a:rPr lang="uk-UA" sz="1800" dirty="0"/>
              <a:t>дбати про благо України і добробут Українського народу, захищати інтереси виборців та </a:t>
            </a:r>
            <a:r>
              <a:rPr lang="uk-UA" sz="1800" dirty="0" smtClean="0"/>
              <a:t>держави</a:t>
            </a:r>
          </a:p>
          <a:p>
            <a:pPr marL="0" indent="0" algn="ctr" eaLnBrk="1" hangingPunct="1">
              <a:buFontTx/>
              <a:buNone/>
              <a:defRPr/>
            </a:pPr>
            <a:endParaRPr lang="uk-UA" sz="800" dirty="0" smtClean="0"/>
          </a:p>
          <a:p>
            <a:pPr eaLnBrk="1" hangingPunct="1">
              <a:defRPr/>
            </a:pPr>
            <a:r>
              <a:rPr lang="uk-UA" sz="1800" dirty="0"/>
              <a:t>додержуватися вимог Конституції України, законів України, присяги народного депутата </a:t>
            </a:r>
            <a:r>
              <a:rPr lang="uk-UA" sz="1800" dirty="0" smtClean="0"/>
              <a:t>України</a:t>
            </a:r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r>
              <a:rPr lang="uk-UA" sz="1800" dirty="0"/>
              <a:t>бути присутнім та особисто брати участь у засіданнях Верховної </a:t>
            </a:r>
            <a:r>
              <a:rPr lang="uk-UA" sz="1800" dirty="0" smtClean="0"/>
              <a:t>Ради та її органів</a:t>
            </a:r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r>
              <a:rPr lang="uk-UA" sz="1800" dirty="0"/>
              <a:t>особисто брати участь у </a:t>
            </a:r>
            <a:r>
              <a:rPr lang="uk-UA" sz="1800" dirty="0" smtClean="0"/>
              <a:t>голосуванні</a:t>
            </a:r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r>
              <a:rPr lang="uk-UA" sz="1800" dirty="0"/>
              <a:t>постійно підтримувати зв'язки з </a:t>
            </a:r>
            <a:r>
              <a:rPr lang="uk-UA" sz="1800" dirty="0" smtClean="0"/>
              <a:t>виборцями</a:t>
            </a:r>
          </a:p>
          <a:p>
            <a:pPr eaLnBrk="1" hangingPunct="1">
              <a:defRPr/>
            </a:pPr>
            <a:r>
              <a:rPr lang="uk-UA" sz="2000" dirty="0" smtClean="0"/>
              <a:t>…</a:t>
            </a:r>
            <a:endParaRPr lang="uk-UA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i="1" dirty="0">
                <a:solidFill>
                  <a:schemeClr val="tx1"/>
                </a:solidFill>
              </a:rPr>
              <a:t>Закон України «Про статус народного депутата України»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Народний депутат України. Статус та діяльність</a:t>
            </a:r>
            <a:endParaRPr lang="uk-UA" sz="300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6021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b="1" dirty="0"/>
              <a:t>Народний депутат не має </a:t>
            </a:r>
            <a:r>
              <a:rPr lang="uk-UA" b="1" dirty="0" smtClean="0"/>
              <a:t>права </a:t>
            </a:r>
          </a:p>
          <a:p>
            <a:pPr eaLnBrk="1" hangingPunct="1">
              <a:defRPr/>
            </a:pPr>
            <a:r>
              <a:rPr lang="uk-UA" sz="2200" dirty="0" smtClean="0"/>
              <a:t>бути членом Кабінету Міністрів України, керівником центрального органу виконавчої влади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мати інший представницький мандат чи одночасно бути на державній </a:t>
            </a:r>
            <a:r>
              <a:rPr lang="uk-UA" sz="2200" dirty="0" smtClean="0"/>
              <a:t>службі</a:t>
            </a:r>
          </a:p>
          <a:p>
            <a:pPr eaLnBrk="1" hangingPunct="1">
              <a:defRPr/>
            </a:pPr>
            <a:r>
              <a:rPr lang="uk-UA" sz="2200" dirty="0" smtClean="0"/>
              <a:t>обіймати </a:t>
            </a:r>
            <a:r>
              <a:rPr lang="uk-UA" sz="2200" dirty="0"/>
              <a:t>посаду міського, сільського, селищного </a:t>
            </a:r>
            <a:r>
              <a:rPr lang="uk-UA" sz="2200" dirty="0" smtClean="0"/>
              <a:t>голови</a:t>
            </a:r>
          </a:p>
          <a:p>
            <a:pPr eaLnBrk="1" hangingPunct="1">
              <a:defRPr/>
            </a:pPr>
            <a:r>
              <a:rPr lang="uk-UA" sz="2200" dirty="0" smtClean="0"/>
              <a:t>займатися </a:t>
            </a:r>
            <a:r>
              <a:rPr lang="uk-UA" sz="2200" dirty="0"/>
              <a:t>будь-якою, крім депутатської, оплачуваною роботою, за винятком викладацької, наукової та творчої </a:t>
            </a:r>
            <a:r>
              <a:rPr lang="uk-UA" sz="2200" dirty="0" smtClean="0"/>
              <a:t>діяльності та медичної практики</a:t>
            </a:r>
            <a:endParaRPr lang="uk-UA" sz="2200" dirty="0"/>
          </a:p>
          <a:p>
            <a:pPr eaLnBrk="1" hangingPunct="1">
              <a:defRPr/>
            </a:pPr>
            <a:r>
              <a:rPr lang="uk-UA" sz="2200" dirty="0"/>
              <a:t>залучатись як експерт органами у кримінальному </a:t>
            </a:r>
            <a:r>
              <a:rPr lang="uk-UA" sz="2200" dirty="0" smtClean="0"/>
              <a:t>провадженні та займатися </a:t>
            </a:r>
            <a:r>
              <a:rPr lang="uk-UA" sz="2200" dirty="0"/>
              <a:t>адвокатською </a:t>
            </a:r>
            <a:r>
              <a:rPr lang="uk-UA" sz="2200" dirty="0" smtClean="0"/>
              <a:t>діяльністю</a:t>
            </a:r>
          </a:p>
          <a:p>
            <a:pPr lvl="4" eaLnBrk="1" hangingPunct="1">
              <a:defRPr/>
            </a:pPr>
            <a:r>
              <a:rPr lang="uk-UA" sz="2200" dirty="0" smtClean="0"/>
              <a:t>входити </a:t>
            </a:r>
            <a:r>
              <a:rPr lang="uk-UA" sz="2200" dirty="0"/>
              <a:t>до складу керівництва, правління чи ради підприємства, установи, організації, що має на меті одержання </a:t>
            </a:r>
            <a:r>
              <a:rPr lang="uk-UA" sz="2200" dirty="0" smtClean="0"/>
              <a:t>прибутку</a:t>
            </a:r>
            <a:endParaRPr lang="uk-UA" sz="2200" dirty="0"/>
          </a:p>
          <a:p>
            <a:pPr eaLnBrk="1" hangingPunct="1">
              <a:defRPr/>
            </a:pPr>
            <a:endParaRPr lang="uk-UA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i="1" dirty="0">
                <a:solidFill>
                  <a:schemeClr val="tx1"/>
                </a:solidFill>
              </a:rPr>
              <a:t>Закон України «Про статус народного депутата України»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en-US" sz="2800" smtClean="0"/>
              <a:t/>
            </a:r>
            <a:br>
              <a:rPr lang="en-US" sz="2800" smtClean="0"/>
            </a:br>
            <a:r>
              <a:rPr lang="uk-UA" sz="2800" smtClean="0"/>
              <a:t>Законодавча база діяльності та виборів народних депутатів України</a:t>
            </a:r>
            <a:endParaRPr lang="uk-UA" sz="3000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sz="2000" smtClean="0"/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1755775" y="1816100"/>
            <a:ext cx="5973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0" y="1084933"/>
            <a:ext cx="9144000" cy="57246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1003">
            <a:schemeClr val="lt1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sz="3200" dirty="0"/>
          </a:p>
          <a:p>
            <a:pPr algn="ctr">
              <a:defRPr/>
            </a:pP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>
              <a:defRPr/>
            </a:pPr>
            <a:endParaRPr lang="ru-RU" sz="4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>
              <a:defRPr/>
            </a:pPr>
            <a:r>
              <a:rPr lang="ru-RU" sz="5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ЗАКОНОДАВСТВО </a:t>
            </a:r>
          </a:p>
          <a:p>
            <a:pPr algn="ctr">
              <a:defRPr/>
            </a:pPr>
            <a:r>
              <a:rPr lang="ru-RU" sz="54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ПРО ВИБОРИ</a:t>
            </a:r>
          </a:p>
          <a:p>
            <a:pPr algn="ctr">
              <a:defRPr/>
            </a:pP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>
              <a:defRPr/>
            </a:pP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Законодавча база виборів</a:t>
            </a:r>
            <a:br>
              <a:rPr lang="uk-UA" sz="2800" smtClean="0"/>
            </a:br>
            <a:r>
              <a:rPr lang="uk-UA" sz="2800" smtClean="0"/>
              <a:t> народних депутатів України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eaLnBrk="1" hangingPunct="1">
              <a:defRPr/>
            </a:pPr>
            <a:r>
              <a:rPr lang="uk-UA" sz="2200" dirty="0" smtClean="0"/>
              <a:t>Конституція України</a:t>
            </a:r>
          </a:p>
          <a:p>
            <a:pPr eaLnBrk="1" hangingPunct="1">
              <a:defRPr/>
            </a:pPr>
            <a:r>
              <a:rPr lang="uk-UA" sz="2200" dirty="0" smtClean="0"/>
              <a:t>Закон </a:t>
            </a:r>
            <a:r>
              <a:rPr lang="uk-UA" sz="2200" dirty="0"/>
              <a:t>України «Про вибори народних депутатів України</a:t>
            </a:r>
            <a:r>
              <a:rPr lang="uk-UA" sz="2200" dirty="0" smtClean="0"/>
              <a:t>»</a:t>
            </a:r>
          </a:p>
          <a:p>
            <a:pPr eaLnBrk="1" hangingPunct="1">
              <a:defRPr/>
            </a:pPr>
            <a:r>
              <a:rPr lang="uk-UA" sz="2200" dirty="0" smtClean="0"/>
              <a:t>Закон </a:t>
            </a:r>
            <a:r>
              <a:rPr lang="uk-UA" sz="2200" dirty="0"/>
              <a:t>України </a:t>
            </a:r>
            <a:r>
              <a:rPr lang="uk-UA" sz="2200" dirty="0" smtClean="0"/>
              <a:t>«Про </a:t>
            </a:r>
            <a:r>
              <a:rPr lang="uk-UA" sz="2200" dirty="0"/>
              <a:t>Центральну виборчу </a:t>
            </a:r>
            <a:r>
              <a:rPr lang="uk-UA" sz="2200" dirty="0" smtClean="0"/>
              <a:t>комісію» </a:t>
            </a:r>
          </a:p>
          <a:p>
            <a:pPr eaLnBrk="1" hangingPunct="1">
              <a:defRPr/>
            </a:pPr>
            <a:r>
              <a:rPr lang="uk-UA" sz="2200" dirty="0" smtClean="0"/>
              <a:t>Закон </a:t>
            </a:r>
            <a:r>
              <a:rPr lang="uk-UA" sz="2200" dirty="0"/>
              <a:t>України </a:t>
            </a:r>
            <a:r>
              <a:rPr lang="uk-UA" sz="2200" dirty="0" smtClean="0"/>
              <a:t>«Про </a:t>
            </a:r>
            <a:r>
              <a:rPr lang="uk-UA" sz="2200" dirty="0"/>
              <a:t>Державний реєстр </a:t>
            </a:r>
            <a:r>
              <a:rPr lang="uk-UA" sz="2200" dirty="0" smtClean="0"/>
              <a:t>виборців» </a:t>
            </a:r>
          </a:p>
          <a:p>
            <a:pPr eaLnBrk="1" hangingPunct="1">
              <a:defRPr/>
            </a:pPr>
            <a:r>
              <a:rPr lang="uk-UA" sz="2200" dirty="0" smtClean="0"/>
              <a:t>інші закони України</a:t>
            </a:r>
          </a:p>
          <a:p>
            <a:pPr eaLnBrk="1" hangingPunct="1">
              <a:defRPr/>
            </a:pPr>
            <a:r>
              <a:rPr lang="uk-UA" sz="2200" dirty="0" smtClean="0"/>
              <a:t>постанови </a:t>
            </a:r>
            <a:r>
              <a:rPr lang="uk-UA" sz="2200" dirty="0"/>
              <a:t>Верховної Ради України про призначення виборів народних депутатів</a:t>
            </a:r>
            <a:endParaRPr lang="uk-UA" sz="2200" dirty="0" smtClean="0"/>
          </a:p>
          <a:p>
            <a:pPr eaLnBrk="1" hangingPunct="1">
              <a:defRPr/>
            </a:pPr>
            <a:r>
              <a:rPr lang="uk-UA" sz="2200" dirty="0" smtClean="0"/>
              <a:t>інші акти </a:t>
            </a:r>
            <a:r>
              <a:rPr lang="uk-UA" sz="2200" dirty="0"/>
              <a:t>законодавства, </a:t>
            </a:r>
            <a:r>
              <a:rPr lang="uk-UA" sz="2200" dirty="0" smtClean="0"/>
              <a:t>прийняті </a:t>
            </a:r>
            <a:r>
              <a:rPr lang="uk-UA" sz="2200" dirty="0"/>
              <a:t>відповідно до Закону </a:t>
            </a:r>
            <a:r>
              <a:rPr lang="uk-UA" sz="2200" dirty="0" smtClean="0"/>
              <a:t>України </a:t>
            </a:r>
            <a:r>
              <a:rPr lang="uk-UA" sz="2200" dirty="0"/>
              <a:t>«Про вибори народних депутатів України»</a:t>
            </a:r>
            <a:endParaRPr lang="uk-UA" sz="2200" dirty="0" smtClean="0"/>
          </a:p>
          <a:p>
            <a:pPr lvl="1" eaLnBrk="1" hangingPunct="1">
              <a:defRPr/>
            </a:pPr>
            <a:r>
              <a:rPr lang="uk-UA" sz="2200" dirty="0"/>
              <a:t>Постанова Центральної виборчої комісії «Про забезпечення тимчасової зміни місця голосування виборця без зміни його виборчої адреси»</a:t>
            </a:r>
            <a:r>
              <a:rPr lang="uk-UA" sz="2200" b="1" dirty="0"/>
              <a:t> </a:t>
            </a:r>
            <a:endParaRPr lang="uk-UA" sz="2200" dirty="0" smtClean="0">
              <a:ea typeface="+mn-ea"/>
            </a:endParaRPr>
          </a:p>
          <a:p>
            <a:pPr eaLnBrk="1" hangingPunct="1"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smtClean="0"/>
              <a:t>Вибори народних депутатів України. </a:t>
            </a:r>
            <a:br>
              <a:rPr lang="uk-UA" sz="2800" smtClean="0"/>
            </a:br>
            <a:r>
              <a:rPr lang="uk-UA" sz="2800" smtClean="0"/>
              <a:t>Загальні положення</a:t>
            </a:r>
            <a:endParaRPr lang="uk-UA" sz="3000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3481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" y="1533525"/>
            <a:ext cx="8850313" cy="517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4634_slide">
  <a:themeElements>
    <a:clrScheme name="Тема Office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ind_4634_slide</Template>
  <TotalTime>703</TotalTime>
  <Words>1845</Words>
  <Application>Microsoft Office PowerPoint</Application>
  <PresentationFormat>Экран (4:3)</PresentationFormat>
  <Paragraphs>279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Arial</vt:lpstr>
      <vt:lpstr>ind_4634_slide</vt:lpstr>
      <vt:lpstr>1_Default Design</vt:lpstr>
      <vt:lpstr>ind_4634_slide</vt:lpstr>
      <vt:lpstr>1_Default Design</vt:lpstr>
      <vt:lpstr>Вибори народних депутатів до Верховної Ради України</vt:lpstr>
      <vt:lpstr>План</vt:lpstr>
      <vt:lpstr>Народний депутат України. Статус та діяльність. </vt:lpstr>
      <vt:lpstr>Народний депутат України. Статус та діяльність</vt:lpstr>
      <vt:lpstr>Народний депутат України. Статус та діяльність</vt:lpstr>
      <vt:lpstr>Народний депутат України. Статус та діяльність</vt:lpstr>
      <vt:lpstr> Законодавча база діяльності та виборів народних депутатів України</vt:lpstr>
      <vt:lpstr>Законодавча база виборів  народних депутатів України</vt:lpstr>
      <vt:lpstr>Вибори народних депутатів України.  Загальні положення</vt:lpstr>
      <vt:lpstr>Вибори народних депутатів України.  Загальні положення</vt:lpstr>
      <vt:lpstr>Вибори народних депутатів України.  Загальні положення</vt:lpstr>
      <vt:lpstr>Суб’єкти та етапи виборчого процесу  виборів народних депутатів України </vt:lpstr>
      <vt:lpstr>Суб’єкти та етапи виборчого процесу </vt:lpstr>
      <vt:lpstr>Суб’єкти та етапи виборчого процесу </vt:lpstr>
      <vt:lpstr>Суб’єкти та етапи виборчого процесу </vt:lpstr>
      <vt:lpstr>Права громадян України як виборців у виборах народних депутатів України </vt:lpstr>
      <vt:lpstr>Права громадян України як виборців </vt:lpstr>
      <vt:lpstr>Права громадян України як виборців </vt:lpstr>
      <vt:lpstr>Права громадян України як виборців </vt:lpstr>
      <vt:lpstr>Права громадян України як виборців </vt:lpstr>
      <vt:lpstr>Права громадян України як виборців </vt:lpstr>
      <vt:lpstr>Права громадян України як виборців </vt:lpstr>
      <vt:lpstr>Права та вимоги до кандидатів в депутати. Висування та реєстрація </vt:lpstr>
      <vt:lpstr>Права та вимоги до кандидатів в депутати. Висування та реєстрація</vt:lpstr>
      <vt:lpstr>Права та вимоги до кандидатів в депутати. Висування та реєстрація</vt:lpstr>
      <vt:lpstr>Передвиборна агітація </vt:lpstr>
      <vt:lpstr>Передвиборна агітація </vt:lpstr>
      <vt:lpstr>Передвиборна агітація </vt:lpstr>
      <vt:lpstr>Передвиборна агітація </vt:lpstr>
      <vt:lpstr>Виборчі округи, виборчі дільниці та виборчі комісії </vt:lpstr>
      <vt:lpstr>Виборчі округи, виборчі дільниці та виборчі комісії </vt:lpstr>
      <vt:lpstr>Виборчі округи, виборчі дільниці та виборчі комісії </vt:lpstr>
      <vt:lpstr>Виборчі округи, виборчі дільниці та виборчі комісії </vt:lpstr>
      <vt:lpstr>Голосування. Підрахунок голосів </vt:lpstr>
      <vt:lpstr>Голосування. Підрахунок голосів </vt:lpstr>
      <vt:lpstr>Голосування. Підрахунок голосів </vt:lpstr>
      <vt:lpstr>Голосування. Підрахунок голосів </vt:lpstr>
      <vt:lpstr>Голосування. Підрахунок голосів </vt:lpstr>
      <vt:lpstr>Голосування. Підрахунок голосів </vt:lpstr>
      <vt:lpstr>Голосування. Підрахунок голосів </vt:lpstr>
      <vt:lpstr>Голосування. Підрахунок голосів</vt:lpstr>
      <vt:lpstr>Голосування. Підрахунок голосів</vt:lpstr>
      <vt:lpstr>Парламентські вибори в Україні 2014 р. </vt:lpstr>
      <vt:lpstr>Парламентські вибори в Україні 2014 р.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Вибори Президента України</dc:title>
  <dc:creator>Анюта</dc:creator>
  <cp:lastModifiedBy>ounb2</cp:lastModifiedBy>
  <cp:revision>113</cp:revision>
  <dcterms:created xsi:type="dcterms:W3CDTF">2014-08-27T13:52:07Z</dcterms:created>
  <dcterms:modified xsi:type="dcterms:W3CDTF">2014-10-22T07:32:32Z</dcterms:modified>
</cp:coreProperties>
</file>