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32"/>
  </p:notesMasterIdLst>
  <p:sldIdLst>
    <p:sldId id="307" r:id="rId3"/>
    <p:sldId id="257" r:id="rId4"/>
    <p:sldId id="290" r:id="rId5"/>
    <p:sldId id="311" r:id="rId6"/>
    <p:sldId id="260" r:id="rId7"/>
    <p:sldId id="312" r:id="rId8"/>
    <p:sldId id="329" r:id="rId9"/>
    <p:sldId id="330" r:id="rId10"/>
    <p:sldId id="313" r:id="rId11"/>
    <p:sldId id="314" r:id="rId12"/>
    <p:sldId id="315" r:id="rId13"/>
    <p:sldId id="316" r:id="rId14"/>
    <p:sldId id="331" r:id="rId15"/>
    <p:sldId id="266" r:id="rId16"/>
    <p:sldId id="317" r:id="rId17"/>
    <p:sldId id="302" r:id="rId18"/>
    <p:sldId id="332" r:id="rId19"/>
    <p:sldId id="333" r:id="rId20"/>
    <p:sldId id="318" r:id="rId21"/>
    <p:sldId id="319" r:id="rId22"/>
    <p:sldId id="320" r:id="rId23"/>
    <p:sldId id="334" r:id="rId24"/>
    <p:sldId id="335" r:id="rId25"/>
    <p:sldId id="336" r:id="rId26"/>
    <p:sldId id="337" r:id="rId27"/>
    <p:sldId id="338" r:id="rId28"/>
    <p:sldId id="339" r:id="rId29"/>
    <p:sldId id="340" r:id="rId30"/>
    <p:sldId id="341"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p:restoredTop sz="94600"/>
  </p:normalViewPr>
  <p:slideViewPr>
    <p:cSldViewPr snapToGrid="0">
      <p:cViewPr>
        <p:scale>
          <a:sx n="78" d="100"/>
          <a:sy n="78" d="100"/>
        </p:scale>
        <p:origin x="-282"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789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789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789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789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sz="1200"/>
            </a:lvl1pPr>
          </a:lstStyle>
          <a:p>
            <a:pPr>
              <a:defRPr/>
            </a:pPr>
            <a:fld id="{8E0ADB4A-E7FA-43B6-A4D7-B46824E0621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2701925" y="2130425"/>
            <a:ext cx="4800600" cy="1470025"/>
          </a:xfrm>
        </p:spPr>
        <p:txBody>
          <a:bodyPr/>
          <a:lstStyle>
            <a:lvl1pPr>
              <a:buClr>
                <a:srgbClr val="FFFFFF"/>
              </a:buClr>
              <a:defRPr/>
            </a:lvl1pPr>
          </a:lstStyle>
          <a:p>
            <a:pPr lvl="0"/>
            <a:r>
              <a:rPr lang="ru-RU" noProof="0" smtClean="0"/>
              <a:t>Образец заголовка</a:t>
            </a:r>
            <a:endParaRPr lang="en-US" noProof="0" smtClean="0"/>
          </a:p>
        </p:txBody>
      </p:sp>
      <p:sp>
        <p:nvSpPr>
          <p:cNvPr id="21507"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pPr lvl="0"/>
            <a:r>
              <a:rPr lang="ru-RU" noProof="0" smtClean="0"/>
              <a:t>Образец подзаголовка</a:t>
            </a:r>
            <a:endParaRPr 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645D212D-C9FE-44CB-A081-39D0AD6FBD5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8E9FC8-C780-43A6-A8B1-280B70D98E2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39025" y="274638"/>
            <a:ext cx="158115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2693988" y="274638"/>
            <a:ext cx="4592637"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2E8128-D8D6-488B-BAE2-3C3051EB327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000"/>
            </a:schemeClr>
          </a:solidFill>
          <a:ln>
            <a:noFill/>
          </a:ln>
          <a:effectLst/>
          <a:extLst>
            <a:ext uri="{91240B29-F687-4F45-9708-019B960494DF}"/>
            <a:ext uri="{AF507438-7753-43E0-B8FC-AC1667EBCBE1}"/>
          </a:extLst>
        </p:spPr>
        <p:txBody>
          <a:bodyPr wrap="none" anchor="ctr"/>
          <a:lstStyle/>
          <a:p>
            <a:pPr>
              <a:defRPr/>
            </a:pPr>
            <a:endParaRPr lang="uk-UA"/>
          </a:p>
        </p:txBody>
      </p:sp>
      <p:sp>
        <p:nvSpPr>
          <p:cNvPr id="28675" name="Rectangle 3"/>
          <p:cNvSpPr>
            <a:spLocks noGrp="1" noChangeArrowheads="1"/>
          </p:cNvSpPr>
          <p:nvPr>
            <p:ph type="ctrTitle"/>
          </p:nvPr>
        </p:nvSpPr>
        <p:spPr>
          <a:xfrm>
            <a:off x="455613" y="2130425"/>
            <a:ext cx="7313612" cy="1470025"/>
          </a:xfrm>
        </p:spPr>
        <p:txBody>
          <a:bodyPr/>
          <a:lstStyle>
            <a:lvl1pPr>
              <a:defRPr/>
            </a:lvl1pPr>
          </a:lstStyle>
          <a:p>
            <a:pPr lvl="0"/>
            <a:r>
              <a:rPr lang="en-US" noProof="0" smtClean="0"/>
              <a:t>Click to edit Master title style</a:t>
            </a:r>
          </a:p>
        </p:txBody>
      </p:sp>
      <p:sp>
        <p:nvSpPr>
          <p:cNvPr id="28676"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pPr lvl="0"/>
            <a:r>
              <a:rPr lang="en-US" noProof="0" smtClean="0"/>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B11E3781-D452-422A-84E4-CC451DA8ED2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86893AA-136B-4D34-8A0D-45C1FAED1CD5}"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942535FA-6605-4736-B30B-DB8BCE95E580}"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A56DF3DB-D6CC-493F-9AF9-A7DC0AAB0A63}"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EC52450C-C161-4CEF-A96C-10F1ABE74EA4}"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CC243530-9FBC-4133-88C1-3B7FF682FF26}"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ED25D66C-4201-4808-B69D-BA92D7FD0FA5}"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408C3783-0587-4FF8-B87D-87D70982777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A944AE6-3E48-4657-966E-4C044E305983}"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A620C017-6467-4FEE-A937-0C1352126365}"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9390118-721F-4370-8802-E0704104B08A}"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6225" y="274638"/>
            <a:ext cx="2055813"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5613" y="274638"/>
            <a:ext cx="6018212"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6D05EB4-FCE5-46F4-9A88-ED7CD6B979E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C4D1D4-2283-4723-A7DF-D0F741DCF94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6330CE7-CF22-4704-A10A-BED8D049DA6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3CFC9AE-6AC5-4147-A1FC-0CED7CFA754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F85531D-D0E2-477F-8FBB-50903613C8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B0FE65B-1AC4-4CA7-9ADB-A63CCEA3BBE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3D0177A-4CC8-4192-84CE-C6158D0BB77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E54F45A-C17D-48C7-B99D-BAAB6289EEC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400"/>
            </a:lvl1pPr>
          </a:lstStyle>
          <a:p>
            <a:pPr>
              <a:defRPr/>
            </a:pPr>
            <a:fld id="{70CC3046-54E3-4E42-A098-57DC8333807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cs typeface="Arial" charset="0"/>
        </a:defRPr>
      </a:lvl2pPr>
      <a:lvl3pPr algn="l" rtl="0" eaLnBrk="0" fontAlgn="base" hangingPunct="0">
        <a:spcBef>
          <a:spcPct val="0"/>
        </a:spcBef>
        <a:spcAft>
          <a:spcPct val="0"/>
        </a:spcAft>
        <a:buClr>
          <a:schemeClr val="tx1"/>
        </a:buClr>
        <a:defRPr sz="3200">
          <a:solidFill>
            <a:schemeClr val="tx1"/>
          </a:solidFill>
          <a:latin typeface="Arial" charset="0"/>
          <a:cs typeface="Arial" charset="0"/>
        </a:defRPr>
      </a:lvl3pPr>
      <a:lvl4pPr algn="l" rtl="0" eaLnBrk="0" fontAlgn="base" hangingPunct="0">
        <a:spcBef>
          <a:spcPct val="0"/>
        </a:spcBef>
        <a:spcAft>
          <a:spcPct val="0"/>
        </a:spcAft>
        <a:buClr>
          <a:schemeClr val="tx1"/>
        </a:buClr>
        <a:defRPr sz="3200">
          <a:solidFill>
            <a:schemeClr val="tx1"/>
          </a:solidFill>
          <a:latin typeface="Arial" charset="0"/>
          <a:cs typeface="Arial" charset="0"/>
        </a:defRPr>
      </a:lvl4pPr>
      <a:lvl5pPr algn="l" rtl="0" eaLnBrk="0" fontAlgn="base" hangingPunct="0">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36525" y="136525"/>
            <a:ext cx="8866188" cy="6581775"/>
          </a:xfrm>
          <a:prstGeom prst="rect">
            <a:avLst/>
          </a:prstGeom>
          <a:solidFill>
            <a:schemeClr val="bg1">
              <a:alpha val="50000"/>
            </a:schemeClr>
          </a:solidFill>
          <a:ln>
            <a:noFill/>
          </a:ln>
          <a:effectLst/>
          <a:extLst>
            <a:ext uri="{91240B29-F687-4F45-9708-019B960494DF}"/>
            <a:ext uri="{AF507438-7753-43E0-B8FC-AC1667EBCBE1}"/>
          </a:extLst>
        </p:spPr>
        <p:txBody>
          <a:bodyPr wrap="none" anchor="ctr"/>
          <a:lstStyle/>
          <a:p>
            <a:pPr>
              <a:defRPr/>
            </a:pPr>
            <a:endParaRPr lang="uk-UA"/>
          </a:p>
        </p:txBody>
      </p:sp>
      <p:sp>
        <p:nvSpPr>
          <p:cNvPr id="13315"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3316"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653"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7654"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7655"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400"/>
            </a:lvl1pPr>
          </a:lstStyle>
          <a:p>
            <a:pPr>
              <a:defRPr/>
            </a:pPr>
            <a:fld id="{D4ACF6CF-584F-4F8C-A25B-615107BCE11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defRPr>
      </a:lvl2pPr>
      <a:lvl3pPr algn="l" rtl="0" eaLnBrk="0" fontAlgn="base" hangingPunct="0">
        <a:spcBef>
          <a:spcPct val="0"/>
        </a:spcBef>
        <a:spcAft>
          <a:spcPct val="0"/>
        </a:spcAft>
        <a:buClr>
          <a:schemeClr val="tx1"/>
        </a:buClr>
        <a:defRPr sz="3200">
          <a:solidFill>
            <a:schemeClr val="tx1"/>
          </a:solidFill>
          <a:latin typeface="Arial" charset="0"/>
        </a:defRPr>
      </a:lvl3pPr>
      <a:lvl4pPr algn="l" rtl="0" eaLnBrk="0" fontAlgn="base" hangingPunct="0">
        <a:spcBef>
          <a:spcPct val="0"/>
        </a:spcBef>
        <a:spcAft>
          <a:spcPct val="0"/>
        </a:spcAft>
        <a:buClr>
          <a:schemeClr val="tx1"/>
        </a:buClr>
        <a:defRPr sz="3200">
          <a:solidFill>
            <a:schemeClr val="tx1"/>
          </a:solidFill>
          <a:latin typeface="Arial" charset="0"/>
        </a:defRPr>
      </a:lvl4pPr>
      <a:lvl5pPr algn="l" rtl="0" eaLnBrk="0" fontAlgn="base" hangingPunct="0">
        <a:spcBef>
          <a:spcPct val="0"/>
        </a:spcBef>
        <a:spcAft>
          <a:spcPct val="0"/>
        </a:spcAft>
        <a:buClr>
          <a:schemeClr val="tx1"/>
        </a:buClr>
        <a:defRPr sz="3200">
          <a:solidFill>
            <a:schemeClr val="tx1"/>
          </a:solidFill>
          <a:latin typeface="Arial" charset="0"/>
        </a:defRPr>
      </a:lvl5pPr>
      <a:lvl6pPr marL="457200" algn="l" rtl="0" fontAlgn="base">
        <a:spcBef>
          <a:spcPct val="0"/>
        </a:spcBef>
        <a:spcAft>
          <a:spcPct val="0"/>
        </a:spcAft>
        <a:buClr>
          <a:schemeClr val="tx1"/>
        </a:buClr>
        <a:defRPr sz="3200">
          <a:solidFill>
            <a:schemeClr val="tx1"/>
          </a:solidFill>
          <a:latin typeface="Arial" charset="0"/>
        </a:defRPr>
      </a:lvl6pPr>
      <a:lvl7pPr marL="914400" algn="l" rtl="0" fontAlgn="base">
        <a:spcBef>
          <a:spcPct val="0"/>
        </a:spcBef>
        <a:spcAft>
          <a:spcPct val="0"/>
        </a:spcAft>
        <a:buClr>
          <a:schemeClr val="tx1"/>
        </a:buClr>
        <a:defRPr sz="3200">
          <a:solidFill>
            <a:schemeClr val="tx1"/>
          </a:solidFill>
          <a:latin typeface="Arial" charset="0"/>
        </a:defRPr>
      </a:lvl7pPr>
      <a:lvl8pPr marL="1371600" algn="l" rtl="0" fontAlgn="base">
        <a:spcBef>
          <a:spcPct val="0"/>
        </a:spcBef>
        <a:spcAft>
          <a:spcPct val="0"/>
        </a:spcAft>
        <a:buClr>
          <a:schemeClr val="tx1"/>
        </a:buClr>
        <a:defRPr sz="3200">
          <a:solidFill>
            <a:schemeClr val="tx1"/>
          </a:solidFill>
          <a:latin typeface="Arial" charset="0"/>
        </a:defRPr>
      </a:lvl8pPr>
      <a:lvl9pPr marL="1828800" algn="l" rtl="0" fontAlgn="base">
        <a:spcBef>
          <a:spcPct val="0"/>
        </a:spcBef>
        <a:spcAft>
          <a:spcPct val="0"/>
        </a:spcAft>
        <a:buClr>
          <a:schemeClr val="tx1"/>
        </a:buClr>
        <a:defRPr sz="3200">
          <a:solidFill>
            <a:schemeClr val="tx1"/>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defRPr>
      </a:lvl5pPr>
      <a:lvl6pPr marL="2514600" indent="-228600" algn="l" rtl="0" fontAlgn="base">
        <a:spcBef>
          <a:spcPct val="20000"/>
        </a:spcBef>
        <a:spcAft>
          <a:spcPct val="0"/>
        </a:spcAft>
        <a:buClr>
          <a:schemeClr val="tx1"/>
        </a:buClr>
        <a:buChar char="•"/>
        <a:defRPr sz="2400">
          <a:solidFill>
            <a:schemeClr val="tx1"/>
          </a:solidFill>
          <a:latin typeface="+mn-lt"/>
        </a:defRPr>
      </a:lvl6pPr>
      <a:lvl7pPr marL="2971800" indent="-228600" algn="l" rtl="0" fontAlgn="base">
        <a:spcBef>
          <a:spcPct val="20000"/>
        </a:spcBef>
        <a:spcAft>
          <a:spcPct val="0"/>
        </a:spcAft>
        <a:buClr>
          <a:schemeClr val="tx1"/>
        </a:buClr>
        <a:buChar char="•"/>
        <a:defRPr sz="2400">
          <a:solidFill>
            <a:schemeClr val="tx1"/>
          </a:solidFill>
          <a:latin typeface="+mn-lt"/>
        </a:defRPr>
      </a:lvl7pPr>
      <a:lvl8pPr marL="3429000" indent="-228600" algn="l" rtl="0" fontAlgn="base">
        <a:spcBef>
          <a:spcPct val="20000"/>
        </a:spcBef>
        <a:spcAft>
          <a:spcPct val="0"/>
        </a:spcAft>
        <a:buClr>
          <a:schemeClr val="tx1"/>
        </a:buClr>
        <a:buChar char="•"/>
        <a:defRPr sz="2400">
          <a:solidFill>
            <a:schemeClr val="tx1"/>
          </a:solidFill>
          <a:latin typeface="+mn-lt"/>
        </a:defRPr>
      </a:lvl8pPr>
      <a:lvl9pPr marL="3886200" indent="-228600" algn="l" rtl="0" fontAlgn="base">
        <a:spcBef>
          <a:spcPct val="20000"/>
        </a:spcBef>
        <a:spcAft>
          <a:spcPct val="0"/>
        </a:spcAft>
        <a:buClr>
          <a:schemeClr val="tx1"/>
        </a:buClr>
        <a:buChar char="•"/>
        <a:defRPr sz="24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ctrTitle"/>
          </p:nvPr>
        </p:nvSpPr>
        <p:spPr>
          <a:xfrm>
            <a:off x="401638" y="0"/>
            <a:ext cx="8351837" cy="3140075"/>
          </a:xfrm>
        </p:spPr>
        <p:txBody>
          <a:bodyPr/>
          <a:lstStyle/>
          <a:p>
            <a:pPr algn="ctr" eaLnBrk="1" hangingPunct="1"/>
            <a:r>
              <a:rPr lang="uk-UA" sz="3800" smtClean="0"/>
              <a:t>Тема </a:t>
            </a:r>
            <a:r>
              <a:rPr lang="en-US" sz="3800" smtClean="0"/>
              <a:t>6</a:t>
            </a:r>
            <a:r>
              <a:rPr lang="uk-UA" sz="3800" smtClean="0"/>
              <a:t>. </a:t>
            </a:r>
            <a:br>
              <a:rPr lang="uk-UA" sz="3800" smtClean="0"/>
            </a:br>
            <a:r>
              <a:rPr lang="uk-UA" sz="3800" smtClean="0"/>
              <a:t>Можливі порушення виборчих прав громадян. </a:t>
            </a:r>
            <a:r>
              <a:rPr lang="en-US" sz="3800" smtClean="0"/>
              <a:t/>
            </a:r>
            <a:br>
              <a:rPr lang="en-US" sz="3800" smtClean="0"/>
            </a:br>
            <a:r>
              <a:rPr lang="uk-UA" sz="3800" smtClean="0"/>
              <a:t>Способи захисту і відповідальність</a:t>
            </a:r>
            <a:r>
              <a:rPr lang="uk-UA" sz="3600" b="1" smtClean="0"/>
              <a:t>.</a:t>
            </a:r>
            <a:r>
              <a:rPr lang="uk-UA" sz="3600" smtClean="0"/>
              <a:t/>
            </a:r>
            <a:br>
              <a:rPr lang="uk-UA" sz="3600" smtClean="0"/>
            </a:br>
            <a:endParaRPr lang="uk-UA" sz="3600" b="1" smtClean="0"/>
          </a:p>
        </p:txBody>
      </p:sp>
      <p:pic>
        <p:nvPicPr>
          <p:cNvPr id="27650" name="Рисунок 3" descr="https://encrypted-tbn2.gstatic.com/images?q=tbn:ANd9GcScziD06m1UR5pcHaJwmM69EAZbsUP2MyXpz5w-r630aTleNrjZ"/>
          <p:cNvPicPr>
            <a:picLocks noChangeAspect="1" noChangeArrowheads="1"/>
          </p:cNvPicPr>
          <p:nvPr/>
        </p:nvPicPr>
        <p:blipFill>
          <a:blip r:embed="rId2"/>
          <a:srcRect/>
          <a:stretch>
            <a:fillRect/>
          </a:stretch>
        </p:blipFill>
        <p:spPr bwMode="auto">
          <a:xfrm>
            <a:off x="3975100" y="3133725"/>
            <a:ext cx="5168900" cy="3724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a:xfrm>
            <a:off x="165100" y="0"/>
            <a:ext cx="8783638" cy="690563"/>
          </a:xfrm>
        </p:spPr>
        <p:txBody>
          <a:bodyPr/>
          <a:lstStyle/>
          <a:p>
            <a:pPr algn="ctr" eaLnBrk="1" hangingPunct="1"/>
            <a:r>
              <a:rPr lang="uk-UA" b="1" smtClean="0"/>
              <a:t>Громадяни можуть звертатися</a:t>
            </a:r>
          </a:p>
        </p:txBody>
      </p:sp>
      <p:sp>
        <p:nvSpPr>
          <p:cNvPr id="36866" name="Rectangle 3"/>
          <p:cNvSpPr>
            <a:spLocks noGrp="1" noChangeArrowheads="1"/>
          </p:cNvSpPr>
          <p:nvPr>
            <p:ph type="body" idx="1"/>
          </p:nvPr>
        </p:nvSpPr>
        <p:spPr>
          <a:xfrm>
            <a:off x="176213" y="752475"/>
            <a:ext cx="8697912" cy="5918200"/>
          </a:xfrm>
        </p:spPr>
        <p:txBody>
          <a:bodyPr/>
          <a:lstStyle/>
          <a:p>
            <a:pPr algn="just" eaLnBrk="1" hangingPunct="1"/>
            <a:r>
              <a:rPr lang="uk-UA" sz="2800" smtClean="0"/>
              <a:t> </a:t>
            </a:r>
            <a:r>
              <a:rPr lang="uk-UA" sz="2800" b="1" i="1" smtClean="0"/>
              <a:t>до виборчих комісій</a:t>
            </a:r>
            <a:r>
              <a:rPr lang="uk-UA" sz="2800" smtClean="0"/>
              <a:t> – на підставі Законів України «Про вибори Президента України», «Про вибори народних депутатів України», «Про вибори депутатів Верховної Ради Автономної Республіки Крим, місцевих рад та сільських, селищних, міських голів»;</a:t>
            </a:r>
          </a:p>
          <a:p>
            <a:pPr algn="just" eaLnBrk="1" hangingPunct="1"/>
            <a:r>
              <a:rPr lang="uk-UA" sz="2800" b="1" i="1" smtClean="0"/>
              <a:t>до суду</a:t>
            </a:r>
            <a:r>
              <a:rPr lang="uk-UA" sz="2800" smtClean="0"/>
              <a:t> – у порядку, передбаченому Кодексом адміністративного судочинства України, </a:t>
            </a:r>
          </a:p>
          <a:p>
            <a:pPr lvl="4" algn="just" eaLnBrk="1" hangingPunct="1"/>
            <a:r>
              <a:rPr lang="uk-UA" sz="2800" b="1" i="1" smtClean="0"/>
              <a:t>до правоохоронних органів</a:t>
            </a:r>
            <a:r>
              <a:rPr lang="uk-UA" sz="2800" smtClean="0"/>
              <a:t> – у випадках, коли законодавством передбачено адміністративну або кримінальну відповідальність за порушення виборчих прав громадян.</a:t>
            </a:r>
          </a:p>
        </p:txBody>
      </p:sp>
      <p:sp>
        <p:nvSpPr>
          <p:cNvPr id="2" name="Прямоугольник 1"/>
          <p:cNvSpPr/>
          <p:nvPr/>
        </p:nvSpPr>
        <p:spPr>
          <a:xfrm>
            <a:off x="2536825" y="6164263"/>
            <a:ext cx="6489700" cy="546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i="1"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236538" y="274638"/>
            <a:ext cx="8783637" cy="728662"/>
          </a:xfrm>
        </p:spPr>
        <p:txBody>
          <a:bodyPr/>
          <a:lstStyle/>
          <a:p>
            <a:pPr algn="ctr" eaLnBrk="1" hangingPunct="1"/>
            <a:r>
              <a:rPr lang="uk-UA" b="1" smtClean="0"/>
              <a:t>Способи фіксування порушень (докази):</a:t>
            </a:r>
          </a:p>
        </p:txBody>
      </p:sp>
      <p:sp>
        <p:nvSpPr>
          <p:cNvPr id="37890" name="Rectangle 3"/>
          <p:cNvSpPr>
            <a:spLocks noGrp="1" noChangeArrowheads="1"/>
          </p:cNvSpPr>
          <p:nvPr>
            <p:ph type="body" idx="1"/>
          </p:nvPr>
        </p:nvSpPr>
        <p:spPr>
          <a:xfrm>
            <a:off x="236538" y="1031875"/>
            <a:ext cx="8783637" cy="4602163"/>
          </a:xfrm>
        </p:spPr>
        <p:txBody>
          <a:bodyPr/>
          <a:lstStyle/>
          <a:p>
            <a:pPr lvl="2" eaLnBrk="1" hangingPunct="1"/>
            <a:endParaRPr lang="uk-UA" sz="2800" smtClean="0"/>
          </a:p>
          <a:p>
            <a:pPr lvl="4" eaLnBrk="1" hangingPunct="1"/>
            <a:r>
              <a:rPr lang="uk-UA" sz="2800" smtClean="0"/>
              <a:t>акти про порушення;</a:t>
            </a:r>
          </a:p>
          <a:p>
            <a:pPr lvl="4" eaLnBrk="1" hangingPunct="1"/>
            <a:r>
              <a:rPr lang="uk-UA" sz="2800" smtClean="0"/>
              <a:t>покази свідків порушень;</a:t>
            </a:r>
          </a:p>
          <a:p>
            <a:pPr lvl="4" eaLnBrk="1" hangingPunct="1"/>
            <a:r>
              <a:rPr lang="uk-UA" sz="2800" smtClean="0"/>
              <a:t>фотознімки;</a:t>
            </a:r>
          </a:p>
          <a:p>
            <a:pPr lvl="4" eaLnBrk="1" hangingPunct="1"/>
            <a:r>
              <a:rPr lang="uk-UA" sz="2800" smtClean="0"/>
              <a:t>звукозаписи;</a:t>
            </a:r>
          </a:p>
          <a:p>
            <a:pPr lvl="4" eaLnBrk="1" hangingPunct="1"/>
            <a:r>
              <a:rPr lang="uk-UA" sz="2800" smtClean="0"/>
              <a:t>відеозаписи;</a:t>
            </a:r>
          </a:p>
          <a:p>
            <a:pPr lvl="4" eaLnBrk="1" hangingPunct="1"/>
            <a:r>
              <a:rPr lang="uk-UA" sz="2800" smtClean="0"/>
              <a:t>висновки експертів;</a:t>
            </a:r>
          </a:p>
          <a:p>
            <a:pPr lvl="4" eaLnBrk="1" hangingPunct="1"/>
            <a:r>
              <a:rPr lang="uk-UA" sz="2800" smtClean="0"/>
              <a:t>письмові документи;</a:t>
            </a:r>
          </a:p>
          <a:p>
            <a:pPr lvl="4" eaLnBrk="1" hangingPunct="1"/>
            <a:r>
              <a:rPr lang="uk-UA" sz="2800" smtClean="0"/>
              <a:t>інші докази.</a:t>
            </a:r>
          </a:p>
        </p:txBody>
      </p:sp>
      <p:sp>
        <p:nvSpPr>
          <p:cNvPr id="2" name="Прямоугольник 1"/>
          <p:cNvSpPr/>
          <p:nvPr/>
        </p:nvSpPr>
        <p:spPr>
          <a:xfrm>
            <a:off x="2536825" y="6164263"/>
            <a:ext cx="6489700" cy="546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i="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174625" y="0"/>
            <a:ext cx="8783638" cy="728663"/>
          </a:xfrm>
        </p:spPr>
        <p:txBody>
          <a:bodyPr/>
          <a:lstStyle/>
          <a:p>
            <a:pPr algn="ctr" eaLnBrk="1" hangingPunct="1"/>
            <a:r>
              <a:rPr lang="uk-UA" b="1" smtClean="0"/>
              <a:t>Акт про порушення</a:t>
            </a:r>
          </a:p>
        </p:txBody>
      </p:sp>
      <p:sp>
        <p:nvSpPr>
          <p:cNvPr id="38914" name="Rectangle 3"/>
          <p:cNvSpPr>
            <a:spLocks noGrp="1" noChangeArrowheads="1"/>
          </p:cNvSpPr>
          <p:nvPr>
            <p:ph type="body" idx="1"/>
          </p:nvPr>
        </p:nvSpPr>
        <p:spPr>
          <a:xfrm>
            <a:off x="309563" y="860425"/>
            <a:ext cx="8577262" cy="4968875"/>
          </a:xfrm>
        </p:spPr>
        <p:txBody>
          <a:bodyPr/>
          <a:lstStyle/>
          <a:p>
            <a:pPr marL="0" indent="0" eaLnBrk="1" hangingPunct="1">
              <a:buFontTx/>
              <a:buNone/>
            </a:pPr>
            <a:r>
              <a:rPr lang="uk-UA" sz="2800" smtClean="0"/>
              <a:t>Скласти акт мають право:</a:t>
            </a:r>
          </a:p>
          <a:p>
            <a:pPr lvl="1" eaLnBrk="1" hangingPunct="1"/>
            <a:r>
              <a:rPr lang="uk-UA" sz="2800" smtClean="0"/>
              <a:t>Офіційний спостерігач від партії, кандидата, громадської організації;</a:t>
            </a:r>
          </a:p>
          <a:p>
            <a:pPr lvl="1" eaLnBrk="1" hangingPunct="1"/>
            <a:r>
              <a:rPr lang="uk-UA" sz="2800" smtClean="0"/>
              <a:t>Кандидат у депутати та його довірена особа;</a:t>
            </a:r>
          </a:p>
          <a:p>
            <a:pPr lvl="1" eaLnBrk="1" hangingPunct="1"/>
            <a:r>
              <a:rPr lang="uk-UA" sz="2800" smtClean="0"/>
              <a:t>Уповноважена особа партії.</a:t>
            </a:r>
          </a:p>
          <a:p>
            <a:pPr marL="914400" lvl="2" indent="0" eaLnBrk="1" hangingPunct="1">
              <a:buFontTx/>
              <a:buNone/>
            </a:pPr>
            <a:endParaRPr lang="uk-UA" sz="1200" smtClean="0"/>
          </a:p>
          <a:p>
            <a:pPr marL="1371600" lvl="3" indent="0" algn="just" eaLnBrk="1" hangingPunct="1">
              <a:buFontTx/>
              <a:buNone/>
            </a:pPr>
            <a:r>
              <a:rPr lang="uk-UA" sz="2800" smtClean="0"/>
              <a:t>Формально виборець не має повноважень офіційно фіксувати порушення. Однак він може звернутися до спостерігачів чи представників кандидатів.</a:t>
            </a:r>
          </a:p>
        </p:txBody>
      </p:sp>
      <p:sp>
        <p:nvSpPr>
          <p:cNvPr id="2" name="Прямоугольник 1"/>
          <p:cNvSpPr/>
          <p:nvPr/>
        </p:nvSpPr>
        <p:spPr>
          <a:xfrm>
            <a:off x="2536825" y="6164263"/>
            <a:ext cx="6489700" cy="546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i="1"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187325" y="0"/>
            <a:ext cx="8783638" cy="728663"/>
          </a:xfrm>
        </p:spPr>
        <p:txBody>
          <a:bodyPr/>
          <a:lstStyle/>
          <a:p>
            <a:pPr algn="ctr" eaLnBrk="1" hangingPunct="1"/>
            <a:r>
              <a:rPr lang="uk-UA" b="1" smtClean="0"/>
              <a:t>Акт про порушення</a:t>
            </a:r>
          </a:p>
        </p:txBody>
      </p:sp>
      <p:sp>
        <p:nvSpPr>
          <p:cNvPr id="39938" name="Rectangle 3"/>
          <p:cNvSpPr>
            <a:spLocks noGrp="1" noChangeArrowheads="1"/>
          </p:cNvSpPr>
          <p:nvPr>
            <p:ph type="body" idx="1"/>
          </p:nvPr>
        </p:nvSpPr>
        <p:spPr>
          <a:xfrm>
            <a:off x="174625" y="787400"/>
            <a:ext cx="8783638" cy="4602163"/>
          </a:xfrm>
        </p:spPr>
        <p:txBody>
          <a:bodyPr/>
          <a:lstStyle/>
          <a:p>
            <a:pPr lvl="1" eaLnBrk="1" hangingPunct="1"/>
            <a:r>
              <a:rPr lang="uk-UA" sz="2800" smtClean="0"/>
              <a:t>де (місце);</a:t>
            </a:r>
          </a:p>
          <a:p>
            <a:pPr lvl="1" eaLnBrk="1" hangingPunct="1"/>
            <a:r>
              <a:rPr lang="uk-UA" sz="2800" smtClean="0"/>
              <a:t>коли (час, день);</a:t>
            </a:r>
          </a:p>
          <a:p>
            <a:pPr lvl="1" eaLnBrk="1" hangingPunct="1"/>
            <a:r>
              <a:rPr lang="uk-UA" sz="2800" smtClean="0"/>
              <a:t>за яких обставин;</a:t>
            </a:r>
          </a:p>
          <a:p>
            <a:pPr lvl="1" eaLnBrk="1" hangingPunct="1"/>
            <a:r>
              <a:rPr lang="uk-UA" sz="2800" smtClean="0"/>
              <a:t>що відбулося;</a:t>
            </a:r>
          </a:p>
          <a:p>
            <a:pPr lvl="1" eaLnBrk="1" hangingPunct="1"/>
            <a:r>
              <a:rPr lang="uk-UA" sz="2800" smtClean="0"/>
              <a:t>яку норму закону про вибори було порушено;</a:t>
            </a:r>
          </a:p>
          <a:p>
            <a:pPr lvl="1" eaLnBrk="1" hangingPunct="1"/>
            <a:r>
              <a:rPr lang="uk-UA" sz="2800" smtClean="0"/>
              <a:t>хто вчинив порушення;</a:t>
            </a:r>
          </a:p>
          <a:p>
            <a:pPr lvl="1" eaLnBrk="1" hangingPunct="1"/>
            <a:r>
              <a:rPr lang="uk-UA" sz="2800" smtClean="0"/>
              <a:t>інша інформація на розсуд спостерігача;</a:t>
            </a:r>
          </a:p>
          <a:p>
            <a:pPr lvl="1" eaLnBrk="1" hangingPunct="1"/>
            <a:r>
              <a:rPr lang="uk-UA" sz="2800" smtClean="0"/>
              <a:t>персональні дані особи, яка склала акт, та осіб, які його підписали</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a:xfrm>
            <a:off x="360363" y="0"/>
            <a:ext cx="8783637" cy="1225550"/>
          </a:xfrm>
        </p:spPr>
        <p:txBody>
          <a:bodyPr/>
          <a:lstStyle/>
          <a:p>
            <a:pPr algn="ctr" eaLnBrk="1" hangingPunct="1"/>
            <a:r>
              <a:rPr lang="uk-UA" b="1" i="1" smtClean="0"/>
              <a:t>Дії спостерігачів та інших осіб при виявленні порушень</a:t>
            </a:r>
            <a:endParaRPr lang="uk-UA" b="1" smtClean="0"/>
          </a:p>
        </p:txBody>
      </p:sp>
      <p:sp>
        <p:nvSpPr>
          <p:cNvPr id="40962" name="Rectangle 3"/>
          <p:cNvSpPr>
            <a:spLocks noGrp="1" noChangeArrowheads="1"/>
          </p:cNvSpPr>
          <p:nvPr>
            <p:ph type="body" idx="1"/>
          </p:nvPr>
        </p:nvSpPr>
        <p:spPr>
          <a:xfrm>
            <a:off x="212725" y="1266825"/>
            <a:ext cx="8783638" cy="4017963"/>
          </a:xfrm>
        </p:spPr>
        <p:txBody>
          <a:bodyPr/>
          <a:lstStyle/>
          <a:p>
            <a:pPr lvl="1" eaLnBrk="1" hangingPunct="1"/>
            <a:r>
              <a:rPr lang="uk-UA" sz="2800" smtClean="0"/>
              <a:t>попередити порушника про відповідальність;</a:t>
            </a:r>
          </a:p>
          <a:p>
            <a:pPr lvl="1" eaLnBrk="1" hangingPunct="1"/>
            <a:r>
              <a:rPr lang="uk-UA" sz="2800" smtClean="0"/>
              <a:t>повідомити про факт порушення присутніх, привернути увагу голови та членів виборчої комісії;</a:t>
            </a:r>
          </a:p>
          <a:p>
            <a:pPr lvl="1" eaLnBrk="1" hangingPunct="1"/>
            <a:r>
              <a:rPr lang="uk-UA" sz="2800" smtClean="0"/>
              <a:t>зафіксувати правопорушення та зібрати належні докази;</a:t>
            </a:r>
          </a:p>
          <a:p>
            <a:pPr lvl="1" eaLnBrk="1" hangingPunct="1"/>
            <a:r>
              <a:rPr lang="uk-UA" sz="2800" smtClean="0"/>
              <a:t>оскаржити неправомірні рішення, дії чи бездіяльність.</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211138" y="0"/>
            <a:ext cx="8783637" cy="749300"/>
          </a:xfrm>
        </p:spPr>
        <p:txBody>
          <a:bodyPr/>
          <a:lstStyle/>
          <a:p>
            <a:pPr algn="ctr" eaLnBrk="1" hangingPunct="1"/>
            <a:r>
              <a:rPr lang="uk-UA" b="1" smtClean="0"/>
              <a:t>Як оскаржити порушення?</a:t>
            </a:r>
          </a:p>
        </p:txBody>
      </p:sp>
      <p:sp>
        <p:nvSpPr>
          <p:cNvPr id="41986" name="Rectangle 3"/>
          <p:cNvSpPr>
            <a:spLocks noGrp="1" noChangeArrowheads="1"/>
          </p:cNvSpPr>
          <p:nvPr>
            <p:ph type="body" idx="1"/>
          </p:nvPr>
        </p:nvSpPr>
        <p:spPr>
          <a:xfrm>
            <a:off x="360363" y="1049338"/>
            <a:ext cx="8332787" cy="4432300"/>
          </a:xfrm>
        </p:spPr>
        <p:txBody>
          <a:bodyPr/>
          <a:lstStyle/>
          <a:p>
            <a:pPr marL="0" indent="0" eaLnBrk="1" hangingPunct="1">
              <a:buFontTx/>
              <a:buNone/>
            </a:pPr>
            <a:r>
              <a:rPr lang="uk-UA" sz="2800" smtClean="0"/>
              <a:t>1) Подати скаргу до виборчої комісії;</a:t>
            </a:r>
          </a:p>
          <a:p>
            <a:pPr marL="0" indent="0" eaLnBrk="1" hangingPunct="1">
              <a:buFontTx/>
              <a:buNone/>
            </a:pPr>
            <a:r>
              <a:rPr lang="uk-UA" sz="2800" smtClean="0"/>
              <a:t>2) Звернутися до суду; </a:t>
            </a:r>
          </a:p>
          <a:p>
            <a:pPr marL="0" indent="0" eaLnBrk="1" hangingPunct="1">
              <a:buFontTx/>
              <a:buNone/>
            </a:pPr>
            <a:r>
              <a:rPr lang="uk-UA" sz="2800" smtClean="0"/>
              <a:t>3) Звернутися до правоохоронних органів. </a:t>
            </a:r>
          </a:p>
          <a:p>
            <a:pPr marL="0" indent="0" eaLnBrk="1" hangingPunct="1">
              <a:buFontTx/>
              <a:buNone/>
            </a:pPr>
            <a:endParaRPr lang="uk-UA" sz="2800" smtClean="0"/>
          </a:p>
          <a:p>
            <a:pPr marL="0" indent="0" algn="just" eaLnBrk="1" hangingPunct="1">
              <a:buFontTx/>
              <a:buNone/>
            </a:pPr>
            <a:r>
              <a:rPr lang="uk-UA" smtClean="0"/>
              <a:t>Компетенцією правоохоронних органів є розгляд справ, за які передбачена адміністративна чи кримінальна відповідальність. Основним завданням правоохоронних органів є як припинення правопорушення, так і притягнення винних осіб до відповідальності.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176213" y="0"/>
            <a:ext cx="8783637" cy="728663"/>
          </a:xfrm>
        </p:spPr>
        <p:txBody>
          <a:bodyPr/>
          <a:lstStyle/>
          <a:p>
            <a:pPr algn="ctr" eaLnBrk="1" hangingPunct="1"/>
            <a:r>
              <a:rPr lang="uk-UA" b="1" smtClean="0"/>
              <a:t>Виборча комісія</a:t>
            </a:r>
          </a:p>
        </p:txBody>
      </p:sp>
      <p:sp>
        <p:nvSpPr>
          <p:cNvPr id="43010" name="Rectangle 3"/>
          <p:cNvSpPr>
            <a:spLocks noGrp="1" noChangeArrowheads="1"/>
          </p:cNvSpPr>
          <p:nvPr>
            <p:ph type="body" idx="1"/>
          </p:nvPr>
        </p:nvSpPr>
        <p:spPr>
          <a:xfrm>
            <a:off x="176213" y="701675"/>
            <a:ext cx="8783637" cy="4705350"/>
          </a:xfrm>
        </p:spPr>
        <p:txBody>
          <a:bodyPr/>
          <a:lstStyle/>
          <a:p>
            <a:pPr eaLnBrk="1" hangingPunct="1"/>
            <a:r>
              <a:rPr lang="uk-UA" b="1" i="1" smtClean="0"/>
              <a:t>Виборча комісія у разі задоволення скарги може прийняти рішення</a:t>
            </a:r>
            <a:r>
              <a:rPr lang="uk-UA" smtClean="0"/>
              <a:t>: </a:t>
            </a:r>
          </a:p>
          <a:p>
            <a:pPr eaLnBrk="1" hangingPunct="1"/>
            <a:r>
              <a:rPr lang="uk-UA" smtClean="0"/>
              <a:t>визнати рішення суб’єкта оскарження чи окремих його положень, дії чи бездіяльність такими, що не відповідають вимогам законодавства про вибори, порушують виборчі права громадян, права та законні інтереси суб’єкта виборчого процесу; </a:t>
            </a:r>
          </a:p>
          <a:p>
            <a:pPr eaLnBrk="1" hangingPunct="1"/>
            <a:r>
              <a:rPr lang="uk-UA" smtClean="0"/>
              <a:t>скасувати рішення; </a:t>
            </a:r>
          </a:p>
          <a:p>
            <a:pPr eaLnBrk="1" hangingPunct="1"/>
            <a:r>
              <a:rPr lang="uk-UA" smtClean="0"/>
              <a:t>зобов’язати суб’єкта оскарження здійснити дії, передбачені законодавством, що регулює організацію та порядок проведення виборів; </a:t>
            </a:r>
          </a:p>
          <a:p>
            <a:pPr eaLnBrk="1" hangingPunct="1"/>
            <a:endParaRPr lang="uk-UA" sz="1800" b="1" smtClean="0">
              <a:solidFill>
                <a:srgbClr val="C0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187325" y="0"/>
            <a:ext cx="8783638" cy="655638"/>
          </a:xfrm>
        </p:spPr>
        <p:txBody>
          <a:bodyPr/>
          <a:lstStyle/>
          <a:p>
            <a:pPr algn="ctr" eaLnBrk="1" hangingPunct="1"/>
            <a:r>
              <a:rPr lang="uk-UA" b="1" smtClean="0"/>
              <a:t>Виборча комісія</a:t>
            </a:r>
          </a:p>
        </p:txBody>
      </p:sp>
      <p:sp>
        <p:nvSpPr>
          <p:cNvPr id="44034" name="Rectangle 3"/>
          <p:cNvSpPr>
            <a:spLocks noGrp="1" noChangeArrowheads="1"/>
          </p:cNvSpPr>
          <p:nvPr>
            <p:ph type="body" idx="1"/>
          </p:nvPr>
        </p:nvSpPr>
        <p:spPr>
          <a:xfrm>
            <a:off x="276225" y="593725"/>
            <a:ext cx="8648700" cy="5119688"/>
          </a:xfrm>
        </p:spPr>
        <p:txBody>
          <a:bodyPr/>
          <a:lstStyle/>
          <a:p>
            <a:pPr algn="ctr" eaLnBrk="1" hangingPunct="1">
              <a:buFontTx/>
              <a:buNone/>
            </a:pPr>
            <a:r>
              <a:rPr lang="uk-UA" b="1" i="1" smtClean="0"/>
              <a:t>Виборча комісія у разі задоволення скарги може прийняти рішення</a:t>
            </a:r>
            <a:r>
              <a:rPr lang="uk-UA" smtClean="0"/>
              <a:t>: </a:t>
            </a:r>
          </a:p>
          <a:p>
            <a:pPr algn="just" eaLnBrk="1" hangingPunct="1"/>
            <a:r>
              <a:rPr lang="uk-UA" smtClean="0"/>
              <a:t>зобов’язати суб’єкта оскарження утриматися від вчинення певних дій; </a:t>
            </a:r>
          </a:p>
          <a:p>
            <a:pPr algn="just" eaLnBrk="1" hangingPunct="1"/>
            <a:r>
              <a:rPr lang="uk-UA" smtClean="0"/>
              <a:t>поновити іншим способом порушені виборчі права громадян, права та законні інтереси суб’єкта виборчого процесу; </a:t>
            </a:r>
          </a:p>
          <a:p>
            <a:pPr lvl="1" algn="just" eaLnBrk="1" hangingPunct="1"/>
            <a:r>
              <a:rPr lang="uk-UA" smtClean="0"/>
              <a:t>зобов’язати суб’єкта оскарження здійснити передбачені законодавством, що регулює організацію та порядок проведення виборів, дії, які випливають з факту скасування рішення, визнання оскаржених дій або бездіяльності протиправними. </a:t>
            </a:r>
          </a:p>
          <a:p>
            <a:pPr algn="just" eaLnBrk="1" hangingPunct="1"/>
            <a:endParaRPr lang="uk-UA" sz="1800" b="1" smtClean="0">
              <a:solidFill>
                <a:srgbClr val="C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360363" y="0"/>
            <a:ext cx="8783637" cy="728663"/>
          </a:xfrm>
        </p:spPr>
        <p:txBody>
          <a:bodyPr/>
          <a:lstStyle/>
          <a:p>
            <a:pPr algn="ctr" eaLnBrk="1" hangingPunct="1"/>
            <a:r>
              <a:rPr lang="uk-UA" b="1" smtClean="0"/>
              <a:t>З яких питань звертатися до суду?</a:t>
            </a:r>
          </a:p>
        </p:txBody>
      </p:sp>
      <p:sp>
        <p:nvSpPr>
          <p:cNvPr id="45058" name="Rectangle 3"/>
          <p:cNvSpPr>
            <a:spLocks noGrp="1" noChangeArrowheads="1"/>
          </p:cNvSpPr>
          <p:nvPr>
            <p:ph type="body" idx="1"/>
          </p:nvPr>
        </p:nvSpPr>
        <p:spPr>
          <a:xfrm>
            <a:off x="236538" y="1031875"/>
            <a:ext cx="8442325" cy="4705350"/>
          </a:xfrm>
        </p:spPr>
        <p:txBody>
          <a:bodyPr/>
          <a:lstStyle/>
          <a:p>
            <a:pPr lvl="1" algn="just" eaLnBrk="1" hangingPunct="1">
              <a:lnSpc>
                <a:spcPct val="90000"/>
              </a:lnSpc>
            </a:pPr>
            <a:r>
              <a:rPr lang="uk-UA" sz="2800" smtClean="0"/>
              <a:t>оскаржувати рішення, дії чи бездіяльність виборчих комісій, комісій з референдуму, членів цих комісій; </a:t>
            </a:r>
          </a:p>
          <a:p>
            <a:pPr lvl="1" algn="just" eaLnBrk="1" hangingPunct="1">
              <a:lnSpc>
                <a:spcPct val="90000"/>
              </a:lnSpc>
            </a:pPr>
            <a:r>
              <a:rPr lang="uk-UA" sz="2800" smtClean="0"/>
              <a:t>оскаржувати рішення, дії чи бездіяльність органів виконавчої влади, органів місцевого самоврядування, засобів масової інформації, підприємств, установ, організацій, їхніх посадових та службових осіб, творчих працівників засобів масової інформації, що порушують законодавство про вибори;</a:t>
            </a:r>
            <a:endParaRPr lang="uk-UA" sz="2800" smtClean="0">
              <a:solidFill>
                <a:srgbClr val="C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207963" y="0"/>
            <a:ext cx="8783637" cy="728663"/>
          </a:xfrm>
        </p:spPr>
        <p:txBody>
          <a:bodyPr/>
          <a:lstStyle/>
          <a:p>
            <a:pPr algn="ctr" eaLnBrk="1" hangingPunct="1"/>
            <a:r>
              <a:rPr lang="uk-UA" b="1" smtClean="0"/>
              <a:t>З яких питань звертатися до суду?</a:t>
            </a:r>
          </a:p>
        </p:txBody>
      </p:sp>
      <p:sp>
        <p:nvSpPr>
          <p:cNvPr id="46082" name="Rectangle 3"/>
          <p:cNvSpPr>
            <a:spLocks noGrp="1" noChangeArrowheads="1"/>
          </p:cNvSpPr>
          <p:nvPr>
            <p:ph type="body" idx="1"/>
          </p:nvPr>
        </p:nvSpPr>
        <p:spPr>
          <a:xfrm>
            <a:off x="236538" y="823913"/>
            <a:ext cx="8405812" cy="4705350"/>
          </a:xfrm>
        </p:spPr>
        <p:txBody>
          <a:bodyPr/>
          <a:lstStyle/>
          <a:p>
            <a:pPr lvl="1" algn="just" eaLnBrk="1" hangingPunct="1">
              <a:lnSpc>
                <a:spcPct val="90000"/>
              </a:lnSpc>
            </a:pPr>
            <a:r>
              <a:rPr lang="uk-UA" sz="2800" smtClean="0"/>
              <a:t>звернутися з адміністративним позовом про уточнення списку виборців, у тому числі про включення або виключення зі списку себе особисто або інших осіб;</a:t>
            </a:r>
          </a:p>
          <a:p>
            <a:pPr lvl="1" algn="just" eaLnBrk="1" hangingPunct="1">
              <a:lnSpc>
                <a:spcPct val="90000"/>
              </a:lnSpc>
            </a:pPr>
            <a:r>
              <a:rPr lang="uk-UA" sz="2800" smtClean="0"/>
              <a:t>оскаржувати дії чи бездіяльність кандидатів, їхніх довірених осіб, партії (блоку), місцевої організації партії, їхніх посадових осіб та уповноважених осіб, офіційних спостерігачів від суб'єктів виборчого процесу, що порушують законодавство про вибори чи референдум.</a:t>
            </a:r>
            <a:endParaRPr lang="uk-UA" smtClean="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236538" y="274638"/>
            <a:ext cx="8783637" cy="595312"/>
          </a:xfrm>
        </p:spPr>
        <p:txBody>
          <a:bodyPr/>
          <a:lstStyle/>
          <a:p>
            <a:pPr algn="ctr" eaLnBrk="1" hangingPunct="1"/>
            <a:r>
              <a:rPr lang="uk-UA" b="1" smtClean="0"/>
              <a:t>План</a:t>
            </a:r>
          </a:p>
        </p:txBody>
      </p:sp>
      <p:sp>
        <p:nvSpPr>
          <p:cNvPr id="28674" name="Rectangle 3"/>
          <p:cNvSpPr>
            <a:spLocks noGrp="1" noChangeArrowheads="1"/>
          </p:cNvSpPr>
          <p:nvPr>
            <p:ph type="body" idx="1"/>
          </p:nvPr>
        </p:nvSpPr>
        <p:spPr>
          <a:xfrm>
            <a:off x="236538" y="1206500"/>
            <a:ext cx="8418512" cy="3762375"/>
          </a:xfrm>
        </p:spPr>
        <p:txBody>
          <a:bodyPr/>
          <a:lstStyle/>
          <a:p>
            <a:pPr algn="just" eaLnBrk="1" hangingPunct="1"/>
            <a:r>
              <a:rPr lang="uk-UA" sz="2600" smtClean="0"/>
              <a:t>Сутність і причини порушення виборчого законодавства.</a:t>
            </a:r>
          </a:p>
          <a:p>
            <a:pPr algn="just" eaLnBrk="1" hangingPunct="1"/>
            <a:r>
              <a:rPr lang="uk-UA" sz="2600" smtClean="0"/>
              <a:t>Значимість порушень та їхній вплив на результати виборів.</a:t>
            </a:r>
          </a:p>
          <a:p>
            <a:pPr algn="just" eaLnBrk="1" hangingPunct="1"/>
            <a:r>
              <a:rPr lang="uk-UA" sz="2600" smtClean="0"/>
              <a:t>Механізми захисту від порушень.</a:t>
            </a:r>
          </a:p>
          <a:p>
            <a:pPr algn="just" eaLnBrk="1" hangingPunct="1"/>
            <a:r>
              <a:rPr lang="uk-UA" sz="2600" smtClean="0"/>
              <a:t>Відповідальність за порушення законодавства про вибори народних депутатів України.</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236538" y="274638"/>
            <a:ext cx="8783637" cy="1139825"/>
          </a:xfrm>
        </p:spPr>
        <p:txBody>
          <a:bodyPr/>
          <a:lstStyle/>
          <a:p>
            <a:pPr algn="ctr" eaLnBrk="1" hangingPunct="1"/>
            <a:r>
              <a:rPr lang="uk-UA" b="1" smtClean="0"/>
              <a:t>Відповідальність за порушення виборчого законодавства</a:t>
            </a:r>
          </a:p>
        </p:txBody>
      </p:sp>
      <p:sp>
        <p:nvSpPr>
          <p:cNvPr id="47106" name="Rectangle 3"/>
          <p:cNvSpPr>
            <a:spLocks noGrp="1" noChangeArrowheads="1"/>
          </p:cNvSpPr>
          <p:nvPr>
            <p:ph type="body" idx="1"/>
          </p:nvPr>
        </p:nvSpPr>
        <p:spPr>
          <a:xfrm>
            <a:off x="515938" y="1341438"/>
            <a:ext cx="7967662" cy="3505200"/>
          </a:xfrm>
        </p:spPr>
        <p:txBody>
          <a:bodyPr/>
          <a:lstStyle/>
          <a:p>
            <a:pPr marL="0" indent="0" eaLnBrk="1" hangingPunct="1">
              <a:buFontTx/>
              <a:buNone/>
            </a:pPr>
            <a:endParaRPr lang="uk-UA" b="1" smtClean="0"/>
          </a:p>
          <a:p>
            <a:pPr marL="0" indent="0" algn="just" eaLnBrk="1" hangingPunct="1">
              <a:buFontTx/>
              <a:buNone/>
            </a:pPr>
            <a:r>
              <a:rPr lang="uk-UA" sz="3200" smtClean="0"/>
              <a:t>Особи, винні в порушенні законодавства про вибори народних депутатів України, притягаються до кримінальної, адміністративної або іншої відповідальності.</a:t>
            </a:r>
            <a:endParaRPr lang="uk-UA" sz="3200" b="1" smtClean="0">
              <a:solidFill>
                <a:srgbClr val="C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163513" y="0"/>
            <a:ext cx="8783637" cy="728663"/>
          </a:xfrm>
        </p:spPr>
        <p:txBody>
          <a:bodyPr/>
          <a:lstStyle/>
          <a:p>
            <a:pPr algn="ctr" eaLnBrk="1" hangingPunct="1"/>
            <a:r>
              <a:rPr lang="uk-UA" b="1" smtClean="0"/>
              <a:t>Кримінальний кодекс України</a:t>
            </a:r>
            <a:r>
              <a:rPr lang="uk-UA" smtClean="0"/>
              <a:t> </a:t>
            </a:r>
            <a:endParaRPr lang="uk-UA" b="1" smtClean="0"/>
          </a:p>
        </p:txBody>
      </p:sp>
      <p:sp>
        <p:nvSpPr>
          <p:cNvPr id="48130" name="Rectangle 3"/>
          <p:cNvSpPr>
            <a:spLocks noGrp="1" noChangeArrowheads="1"/>
          </p:cNvSpPr>
          <p:nvPr>
            <p:ph type="body" idx="1"/>
          </p:nvPr>
        </p:nvSpPr>
        <p:spPr>
          <a:xfrm>
            <a:off x="198438" y="914400"/>
            <a:ext cx="8478837" cy="4567238"/>
          </a:xfrm>
        </p:spPr>
        <p:txBody>
          <a:bodyPr/>
          <a:lstStyle/>
          <a:p>
            <a:pPr marL="0" indent="0" eaLnBrk="1" hangingPunct="1">
              <a:buFontTx/>
              <a:buNone/>
            </a:pPr>
            <a:r>
              <a:rPr lang="uk-UA" sz="2800" b="1" i="1" smtClean="0"/>
              <a:t>встановлює відповідальність за:</a:t>
            </a:r>
          </a:p>
          <a:p>
            <a:pPr lvl="1" algn="just" eaLnBrk="1" hangingPunct="1"/>
            <a:r>
              <a:rPr lang="uk-UA" sz="2800" smtClean="0"/>
              <a:t>перешкоджання вільному здійсненню громадянином свого виборчого права, перешкоджання діяльності іншого суб’єкта виборчого процесу, члена виборчої комісії або офіційного спостерігача при виконанні ними своїх повноважень, поєднані з підкупом, обманом або примушуванням, а також ухилення члена виборчої комісії у роботі комісії без поважних причин;</a:t>
            </a:r>
            <a:endParaRPr lang="uk-UA" sz="1800" b="1" smtClean="0">
              <a:solidFill>
                <a:srgbClr val="C0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163513" y="0"/>
            <a:ext cx="8783637" cy="704850"/>
          </a:xfrm>
        </p:spPr>
        <p:txBody>
          <a:bodyPr/>
          <a:lstStyle/>
          <a:p>
            <a:pPr algn="ctr" eaLnBrk="1" hangingPunct="1"/>
            <a:r>
              <a:rPr lang="uk-UA" b="1" smtClean="0"/>
              <a:t>Кримінальний кодекс України</a:t>
            </a:r>
            <a:r>
              <a:rPr lang="uk-UA" smtClean="0"/>
              <a:t> </a:t>
            </a:r>
            <a:endParaRPr lang="uk-UA" b="1" smtClean="0"/>
          </a:p>
        </p:txBody>
      </p:sp>
      <p:sp>
        <p:nvSpPr>
          <p:cNvPr id="49154" name="Rectangle 3"/>
          <p:cNvSpPr>
            <a:spLocks noGrp="1" noChangeArrowheads="1"/>
          </p:cNvSpPr>
          <p:nvPr>
            <p:ph type="body" idx="1"/>
          </p:nvPr>
        </p:nvSpPr>
        <p:spPr>
          <a:xfrm>
            <a:off x="188913" y="754063"/>
            <a:ext cx="8551862" cy="5395912"/>
          </a:xfrm>
        </p:spPr>
        <p:txBody>
          <a:bodyPr/>
          <a:lstStyle/>
          <a:p>
            <a:pPr marL="0" indent="0" eaLnBrk="1" hangingPunct="1">
              <a:buFontTx/>
              <a:buNone/>
            </a:pPr>
            <a:r>
              <a:rPr lang="uk-UA" sz="2800" b="1" i="1" smtClean="0"/>
              <a:t>встановлює відповідальність за:</a:t>
            </a:r>
          </a:p>
          <a:p>
            <a:pPr lvl="1" algn="just" eaLnBrk="1" hangingPunct="1"/>
            <a:r>
              <a:rPr lang="uk-UA" sz="2800" smtClean="0"/>
              <a:t>незаконне виготовлення або зберігання чи використання завідомо незаконно виготовлених виборчих бюлетенів;</a:t>
            </a:r>
          </a:p>
          <a:p>
            <a:pPr lvl="1" algn="just" eaLnBrk="1" hangingPunct="1"/>
            <a:r>
              <a:rPr lang="uk-UA" sz="2800" smtClean="0"/>
              <a:t>підробку виборчих документів, а так само використання завідомо підроблених виборчих документів, вчинені членом виборчої комісії, кандидатом, його уповноваженим представником, уповноваженою особою політичної партії (блоку);</a:t>
            </a:r>
          </a:p>
          <a:p>
            <a:pPr lvl="4" algn="just" eaLnBrk="1" hangingPunct="1"/>
            <a:r>
              <a:rPr lang="uk-UA" sz="2800" smtClean="0"/>
              <a:t>незаконну передачу іншій особі виборчого бюлетеня виборцем;</a:t>
            </a:r>
            <a:endParaRPr lang="uk-UA" sz="2800" b="1" smtClean="0">
              <a:solidFill>
                <a:srgbClr val="C0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200025" y="0"/>
            <a:ext cx="8783638" cy="728663"/>
          </a:xfrm>
        </p:spPr>
        <p:txBody>
          <a:bodyPr/>
          <a:lstStyle/>
          <a:p>
            <a:pPr algn="ctr" eaLnBrk="1" hangingPunct="1"/>
            <a:r>
              <a:rPr lang="uk-UA" b="1" smtClean="0"/>
              <a:t>Кримінальний кодекс України</a:t>
            </a:r>
            <a:r>
              <a:rPr lang="uk-UA" smtClean="0"/>
              <a:t> </a:t>
            </a:r>
            <a:endParaRPr lang="uk-UA" b="1" smtClean="0"/>
          </a:p>
        </p:txBody>
      </p:sp>
      <p:sp>
        <p:nvSpPr>
          <p:cNvPr id="50178" name="Rectangle 3"/>
          <p:cNvSpPr>
            <a:spLocks noGrp="1" noChangeArrowheads="1"/>
          </p:cNvSpPr>
          <p:nvPr>
            <p:ph type="body" idx="1"/>
          </p:nvPr>
        </p:nvSpPr>
        <p:spPr>
          <a:xfrm>
            <a:off x="333375" y="815975"/>
            <a:ext cx="8491538" cy="4859338"/>
          </a:xfrm>
        </p:spPr>
        <p:txBody>
          <a:bodyPr/>
          <a:lstStyle/>
          <a:p>
            <a:pPr marL="0" indent="0" eaLnBrk="1" hangingPunct="1">
              <a:buFontTx/>
              <a:buNone/>
            </a:pPr>
            <a:r>
              <a:rPr lang="uk-UA" sz="2800" b="1" i="1" smtClean="0"/>
              <a:t>встановлює відповідальність за:</a:t>
            </a:r>
          </a:p>
          <a:p>
            <a:pPr lvl="1" algn="just" eaLnBrk="1" hangingPunct="1"/>
            <a:r>
              <a:rPr lang="uk-UA" sz="2800" smtClean="0"/>
              <a:t>викрадення чи приховування виборчого бюлетеня, виборчого протоколу або скриньки з бюлетенями, або незаконне знищення чи псування скриньки з бюлетенями;</a:t>
            </a:r>
          </a:p>
          <a:p>
            <a:pPr lvl="1" algn="just" eaLnBrk="1" hangingPunct="1"/>
            <a:r>
              <a:rPr lang="uk-UA" sz="2800" smtClean="0"/>
              <a:t>умисне порушення таємниці голосування під час проведення виборів, що виявилося у розголошенні  змісту волевиявлення громадянина, який взяв участь у виборах;</a:t>
            </a:r>
            <a:endParaRPr lang="uk-UA" sz="2800" b="1" smtClean="0">
              <a:solidFill>
                <a:srgbClr val="C00000"/>
              </a:solidFill>
            </a:endParaRPr>
          </a:p>
          <a:p>
            <a:pPr lvl="1" algn="just" eaLnBrk="1" hangingPunct="1"/>
            <a:endParaRPr lang="uk-UA" sz="28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200025" y="0"/>
            <a:ext cx="8783638" cy="728663"/>
          </a:xfrm>
        </p:spPr>
        <p:txBody>
          <a:bodyPr/>
          <a:lstStyle/>
          <a:p>
            <a:pPr algn="ctr" eaLnBrk="1" hangingPunct="1"/>
            <a:r>
              <a:rPr lang="uk-UA" b="1" smtClean="0"/>
              <a:t>Кримінальний кодекс України</a:t>
            </a:r>
            <a:r>
              <a:rPr lang="uk-UA" smtClean="0"/>
              <a:t> </a:t>
            </a:r>
            <a:endParaRPr lang="uk-UA" b="1" smtClean="0"/>
          </a:p>
        </p:txBody>
      </p:sp>
      <p:sp>
        <p:nvSpPr>
          <p:cNvPr id="51202" name="Rectangle 3"/>
          <p:cNvSpPr>
            <a:spLocks noGrp="1" noChangeArrowheads="1"/>
          </p:cNvSpPr>
          <p:nvPr>
            <p:ph type="body" idx="1"/>
          </p:nvPr>
        </p:nvSpPr>
        <p:spPr>
          <a:xfrm>
            <a:off x="163513" y="901700"/>
            <a:ext cx="8783637" cy="5322888"/>
          </a:xfrm>
        </p:spPr>
        <p:txBody>
          <a:bodyPr/>
          <a:lstStyle/>
          <a:p>
            <a:pPr marL="0" indent="0" eaLnBrk="1" hangingPunct="1">
              <a:buFontTx/>
              <a:buNone/>
            </a:pPr>
            <a:r>
              <a:rPr lang="uk-UA" sz="2800" b="1" i="1" smtClean="0"/>
              <a:t>встановлює відповідальність за:</a:t>
            </a:r>
          </a:p>
          <a:p>
            <a:pPr lvl="1" algn="just" eaLnBrk="1" hangingPunct="1"/>
            <a:r>
              <a:rPr lang="uk-UA" sz="2800" smtClean="0"/>
              <a:t>умисне надання членом виборчої комісії громадянину можливості проголосувати за іншу особу чи проголосувати більше, ніж один раз у ході голосування, або надання виборчого бюлетеня особі, яка не включена до списку виборців на відповідній виборчій дільниці, або надання виборцю заповненого виборчого бюлетеня;</a:t>
            </a:r>
          </a:p>
          <a:p>
            <a:pPr lvl="4" algn="just" eaLnBrk="1" hangingPunct="1"/>
            <a:r>
              <a:rPr lang="uk-UA" sz="2800" smtClean="0"/>
              <a:t>голосування виборцем, який бере участь у виборах на виборчій дільниці, більше ніж один раз.</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190500" y="268288"/>
            <a:ext cx="8783638" cy="798512"/>
          </a:xfrm>
        </p:spPr>
        <p:txBody>
          <a:bodyPr/>
          <a:lstStyle/>
          <a:p>
            <a:pPr algn="ctr" eaLnBrk="1" hangingPunct="1"/>
            <a:r>
              <a:rPr lang="uk-UA" b="1" i="1" smtClean="0"/>
              <a:t>Кодекс про адміністративні правопорушення</a:t>
            </a:r>
            <a:r>
              <a:rPr lang="uk-UA" smtClean="0"/>
              <a:t> </a:t>
            </a:r>
            <a:endParaRPr lang="uk-UA" b="1" smtClean="0"/>
          </a:p>
        </p:txBody>
      </p:sp>
      <p:sp>
        <p:nvSpPr>
          <p:cNvPr id="52226" name="Rectangle 3"/>
          <p:cNvSpPr>
            <a:spLocks noGrp="1" noChangeArrowheads="1"/>
          </p:cNvSpPr>
          <p:nvPr>
            <p:ph type="body" idx="1"/>
          </p:nvPr>
        </p:nvSpPr>
        <p:spPr>
          <a:xfrm>
            <a:off x="249238" y="1023938"/>
            <a:ext cx="8747125" cy="5176837"/>
          </a:xfrm>
        </p:spPr>
        <p:txBody>
          <a:bodyPr/>
          <a:lstStyle/>
          <a:p>
            <a:pPr marL="0" indent="0" eaLnBrk="1" hangingPunct="1">
              <a:buFontTx/>
              <a:buNone/>
            </a:pPr>
            <a:r>
              <a:rPr lang="uk-UA" sz="2800" b="1" i="1" smtClean="0"/>
              <a:t>встановлює відповідальність за:</a:t>
            </a:r>
          </a:p>
          <a:p>
            <a:pPr lvl="1" algn="just" eaLnBrk="1" hangingPunct="1"/>
            <a:r>
              <a:rPr lang="uk-UA" sz="2800" smtClean="0"/>
              <a:t>порушення порядку ведення Державного реєстру виборців, порядку подання відомостей про виборців до органів Державного реєстру виборців, виборчих комісій, порядку складання та подання списків виборців та використання таких списків;</a:t>
            </a:r>
          </a:p>
          <a:p>
            <a:pPr lvl="3" algn="just" eaLnBrk="1" hangingPunct="1"/>
            <a:r>
              <a:rPr lang="uk-UA" sz="2800" smtClean="0"/>
              <a:t>порушення права громадянина на ознайомлення в установленому законом порядку з відомостями Державного реєстру виборців, зі списком виборців;</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a:xfrm>
            <a:off x="236538" y="274638"/>
            <a:ext cx="8783637" cy="798512"/>
          </a:xfrm>
        </p:spPr>
        <p:txBody>
          <a:bodyPr/>
          <a:lstStyle/>
          <a:p>
            <a:pPr algn="ctr" eaLnBrk="1" hangingPunct="1"/>
            <a:r>
              <a:rPr lang="uk-UA" b="1" i="1" smtClean="0"/>
              <a:t>Кодекс про адміністративні правопорушення</a:t>
            </a:r>
            <a:r>
              <a:rPr lang="uk-UA" smtClean="0"/>
              <a:t> </a:t>
            </a:r>
            <a:endParaRPr lang="uk-UA" b="1" smtClean="0"/>
          </a:p>
        </p:txBody>
      </p:sp>
      <p:sp>
        <p:nvSpPr>
          <p:cNvPr id="53250" name="Rectangle 3"/>
          <p:cNvSpPr>
            <a:spLocks noGrp="1" noChangeArrowheads="1"/>
          </p:cNvSpPr>
          <p:nvPr>
            <p:ph type="body" idx="1"/>
          </p:nvPr>
        </p:nvSpPr>
        <p:spPr>
          <a:xfrm>
            <a:off x="236538" y="1169988"/>
            <a:ext cx="8528050" cy="5127625"/>
          </a:xfrm>
        </p:spPr>
        <p:txBody>
          <a:bodyPr/>
          <a:lstStyle/>
          <a:p>
            <a:pPr marL="0" indent="0" eaLnBrk="1" hangingPunct="1">
              <a:buFontTx/>
              <a:buNone/>
            </a:pPr>
            <a:r>
              <a:rPr lang="uk-UA" sz="2800" b="1" i="1" smtClean="0"/>
              <a:t>встановлює відповідальність за:</a:t>
            </a:r>
          </a:p>
          <a:p>
            <a:pPr lvl="1" algn="just" eaLnBrk="1" hangingPunct="1"/>
            <a:r>
              <a:rPr lang="uk-UA" sz="2600" smtClean="0"/>
              <a:t>порушення передбаченого законом порядку ведення передвиборної агітації з використанням друкованих, електронних (аудіовізуальних) засобів масової інформації;</a:t>
            </a:r>
          </a:p>
          <a:p>
            <a:pPr lvl="1" algn="just" eaLnBrk="1" hangingPunct="1"/>
            <a:r>
              <a:rPr lang="uk-UA" sz="2600" smtClean="0"/>
              <a:t>порушення порядку надання фінансової (матеріальної) підтримки для здійснення виборчої кампанії, якщо у зазначених діях відсутній склад злочину;</a:t>
            </a:r>
          </a:p>
          <a:p>
            <a:pPr lvl="4" algn="just" eaLnBrk="1" hangingPunct="1"/>
            <a:r>
              <a:rPr lang="uk-UA" sz="2600" smtClean="0"/>
              <a:t>замовлення або виготовлення виборчих бюлетенів понад встановлену рішенням відповідної виборчої комісії кількість;</a:t>
            </a:r>
            <a:endParaRPr lang="uk-UA" sz="28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a:xfrm>
            <a:off x="236538" y="274638"/>
            <a:ext cx="8783637" cy="798512"/>
          </a:xfrm>
        </p:spPr>
        <p:txBody>
          <a:bodyPr/>
          <a:lstStyle/>
          <a:p>
            <a:pPr algn="ctr" eaLnBrk="1" hangingPunct="1"/>
            <a:r>
              <a:rPr lang="uk-UA" b="1" i="1" smtClean="0"/>
              <a:t>Кодекс про адміністративні правопорушення</a:t>
            </a:r>
            <a:r>
              <a:rPr lang="uk-UA" smtClean="0"/>
              <a:t> </a:t>
            </a:r>
            <a:endParaRPr lang="uk-UA" b="1" smtClean="0"/>
          </a:p>
        </p:txBody>
      </p:sp>
      <p:sp>
        <p:nvSpPr>
          <p:cNvPr id="51203" name="Rectangle 3"/>
          <p:cNvSpPr>
            <a:spLocks noGrp="1" noChangeArrowheads="1"/>
          </p:cNvSpPr>
          <p:nvPr>
            <p:ph type="body" idx="1"/>
          </p:nvPr>
        </p:nvSpPr>
        <p:spPr>
          <a:xfrm>
            <a:off x="182563" y="1169988"/>
            <a:ext cx="8796337" cy="5688012"/>
          </a:xfrm>
        </p:spPr>
        <p:txBody>
          <a:bodyPr/>
          <a:lstStyle/>
          <a:p>
            <a:pPr marL="0" indent="0" eaLnBrk="1" hangingPunct="1">
              <a:buFontTx/>
              <a:buNone/>
            </a:pPr>
            <a:r>
              <a:rPr lang="uk-UA" sz="2800" b="1" i="1" smtClean="0"/>
              <a:t>встановлює відповідальність за:</a:t>
            </a:r>
          </a:p>
          <a:p>
            <a:pPr marL="0" indent="0" algn="just" eaLnBrk="1" hangingPunct="1"/>
            <a:r>
              <a:rPr lang="en-US" sz="2800" smtClean="0"/>
              <a:t>   </a:t>
            </a:r>
            <a:r>
              <a:rPr lang="uk-UA" sz="2800" smtClean="0"/>
              <a:t>ненадання у випадках та порядку, встановлених законом, головою відповідної виборчої комісії або особою, яка відповідно до закону виконує його обов'язки, копії виборчого протоколу;</a:t>
            </a:r>
          </a:p>
          <a:p>
            <a:pPr marL="0" indent="0" algn="just" eaLnBrk="1" hangingPunct="1"/>
            <a:r>
              <a:rPr lang="en-US" sz="2800" smtClean="0"/>
              <a:t>  </a:t>
            </a:r>
            <a:r>
              <a:rPr lang="uk-UA" sz="2800" smtClean="0"/>
              <a:t>невиконання рішення виборчої комісії, прийнятого в межах їх повноважень;</a:t>
            </a:r>
          </a:p>
          <a:p>
            <a:pPr lvl="4" algn="just" eaLnBrk="1" hangingPunct="1"/>
            <a:r>
              <a:rPr lang="en-US" sz="2800" smtClean="0"/>
              <a:t>  </a:t>
            </a:r>
            <a:r>
              <a:rPr lang="uk-UA" sz="2800" smtClean="0"/>
              <a:t>відмова у звільненні члена виборчої комісії від виконання виробничих чи службових обов'язків за основним місцем роботи на час виконання ним повноважень члена виборчої комісії;</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247650" y="0"/>
            <a:ext cx="8772525" cy="1073150"/>
          </a:xfrm>
        </p:spPr>
        <p:txBody>
          <a:bodyPr/>
          <a:lstStyle/>
          <a:p>
            <a:pPr algn="ctr" eaLnBrk="1" hangingPunct="1"/>
            <a:r>
              <a:rPr lang="uk-UA" b="1" i="1" smtClean="0"/>
              <a:t>Кодекс про адміністративні правопорушення</a:t>
            </a:r>
            <a:r>
              <a:rPr lang="uk-UA" smtClean="0"/>
              <a:t> </a:t>
            </a:r>
            <a:endParaRPr lang="uk-UA" b="1" smtClean="0"/>
          </a:p>
        </p:txBody>
      </p:sp>
      <p:sp>
        <p:nvSpPr>
          <p:cNvPr id="51203" name="Rectangle 3"/>
          <p:cNvSpPr>
            <a:spLocks noGrp="1" noChangeArrowheads="1"/>
          </p:cNvSpPr>
          <p:nvPr>
            <p:ph type="body" idx="1"/>
          </p:nvPr>
        </p:nvSpPr>
        <p:spPr>
          <a:xfrm>
            <a:off x="235974" y="1170432"/>
            <a:ext cx="8784201" cy="4566690"/>
          </a:xfrm>
          <a:extLst>
            <a:ext uri="{909E8E84-426E-40DD-AFC4-6F175D3DCCD1}"/>
            <a:ext uri="{91240B29-F687-4F45-9708-019B960494DF}"/>
            <a:ext uri="{AF507438-7753-43E0-B8FC-AC1667EBCBE1}"/>
          </a:extLst>
        </p:spPr>
        <p:txBody>
          <a:bodyPr/>
          <a:lstStyle/>
          <a:p>
            <a:pPr marL="0" indent="0" eaLnBrk="1" hangingPunct="1">
              <a:buFontTx/>
              <a:buNone/>
              <a:defRPr/>
            </a:pPr>
            <a:r>
              <a:rPr lang="uk-UA" sz="2800" b="1" i="1" dirty="0" smtClean="0"/>
              <a:t>встановлює </a:t>
            </a:r>
            <a:r>
              <a:rPr lang="uk-UA" sz="2800" b="1" i="1" dirty="0"/>
              <a:t>відповідальність за</a:t>
            </a:r>
            <a:r>
              <a:rPr lang="uk-UA" sz="2800" b="1" i="1" dirty="0" smtClean="0"/>
              <a:t>:</a:t>
            </a:r>
          </a:p>
          <a:p>
            <a:pPr eaLnBrk="1" hangingPunct="1">
              <a:defRPr/>
            </a:pPr>
            <a:r>
              <a:rPr lang="uk-UA" sz="2800" dirty="0"/>
              <a:t>звільнення члена виборчої комісії з роботи або переведення його на нижчу посаду з підстав, пов'язаних із виконанням його обов'язків у виборчій </a:t>
            </a:r>
            <a:r>
              <a:rPr lang="uk-UA" sz="2800" dirty="0" smtClean="0"/>
              <a:t>комісії тощо</a:t>
            </a:r>
            <a:r>
              <a:rPr lang="uk-UA" sz="2800" dirty="0"/>
              <a:t>.</a:t>
            </a:r>
          </a:p>
          <a:p>
            <a:pPr marL="0" indent="0" eaLnBrk="1" hangingPunct="1">
              <a:buFontTx/>
              <a:buNone/>
              <a:defRPr/>
            </a:pPr>
            <a:endParaRPr lang="uk-UA" sz="2800" dirty="0"/>
          </a:p>
          <a:p>
            <a:pPr marL="2171700" lvl="5" indent="0">
              <a:buFontTx/>
              <a:buNone/>
              <a:defRPr/>
            </a:pPr>
            <a:r>
              <a:rPr lang="uk-UA" sz="2800" dirty="0" smtClean="0"/>
              <a:t>Адміністративна </a:t>
            </a:r>
            <a:r>
              <a:rPr lang="uk-UA" sz="2800" dirty="0"/>
              <a:t>відповідальність за вказані правопорушення настає у вигляді штрафу, розмір якого визначається у неоподатковуваних мінімумах доходів громадян.</a:t>
            </a:r>
          </a:p>
          <a:p>
            <a:pPr lvl="1" eaLnBrk="1" hangingPunct="1">
              <a:buFont typeface="Arial" pitchFamily="34" charset="0"/>
              <a:buChar char="•"/>
              <a:defRPr/>
            </a:pPr>
            <a:endParaRPr lang="uk-UA"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236538" y="274638"/>
            <a:ext cx="8783637" cy="798512"/>
          </a:xfrm>
        </p:spPr>
        <p:txBody>
          <a:bodyPr/>
          <a:lstStyle/>
          <a:p>
            <a:pPr algn="ctr" eaLnBrk="1" hangingPunct="1"/>
            <a:endParaRPr lang="uk-UA" b="1" smtClean="0"/>
          </a:p>
        </p:txBody>
      </p:sp>
      <p:sp>
        <p:nvSpPr>
          <p:cNvPr id="56322" name="Rectangle 3"/>
          <p:cNvSpPr>
            <a:spLocks noGrp="1" noChangeArrowheads="1"/>
          </p:cNvSpPr>
          <p:nvPr>
            <p:ph type="body" idx="1"/>
          </p:nvPr>
        </p:nvSpPr>
        <p:spPr>
          <a:xfrm>
            <a:off x="236538" y="1169988"/>
            <a:ext cx="8783637" cy="4567237"/>
          </a:xfrm>
        </p:spPr>
        <p:txBody>
          <a:bodyPr/>
          <a:lstStyle/>
          <a:p>
            <a:pPr lvl="1" eaLnBrk="1" hangingPunct="1"/>
            <a:endParaRPr lang="uk-UA" sz="2800" smtClean="0"/>
          </a:p>
        </p:txBody>
      </p:sp>
      <p:pic>
        <p:nvPicPr>
          <p:cNvPr id="56323" name="Рисунок 3" descr="foto"/>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236538" y="274638"/>
            <a:ext cx="8783637" cy="773112"/>
          </a:xfrm>
        </p:spPr>
        <p:txBody>
          <a:bodyPr/>
          <a:lstStyle/>
          <a:p>
            <a:pPr algn="ctr" eaLnBrk="1" hangingPunct="1"/>
            <a:r>
              <a:rPr lang="uk-UA" b="1" smtClean="0"/>
              <a:t>Порушення виборчого законодавства</a:t>
            </a:r>
            <a:r>
              <a:rPr lang="uk-UA" smtClean="0"/>
              <a:t> </a:t>
            </a:r>
            <a:endParaRPr lang="uk-UA" b="1" smtClean="0"/>
          </a:p>
        </p:txBody>
      </p:sp>
      <p:sp>
        <p:nvSpPr>
          <p:cNvPr id="29698" name="Rectangle 3"/>
          <p:cNvSpPr>
            <a:spLocks noGrp="1" noChangeArrowheads="1"/>
          </p:cNvSpPr>
          <p:nvPr>
            <p:ph type="body" idx="1"/>
          </p:nvPr>
        </p:nvSpPr>
        <p:spPr>
          <a:xfrm>
            <a:off x="395288" y="1031875"/>
            <a:ext cx="8247062" cy="4033838"/>
          </a:xfrm>
        </p:spPr>
        <p:txBody>
          <a:bodyPr/>
          <a:lstStyle/>
          <a:p>
            <a:pPr marL="0" indent="0" eaLnBrk="1" hangingPunct="1">
              <a:buFontTx/>
              <a:buNone/>
            </a:pPr>
            <a:endParaRPr lang="uk-UA" sz="2800" smtClean="0"/>
          </a:p>
          <a:p>
            <a:pPr lvl="1" algn="just" eaLnBrk="1" hangingPunct="1"/>
            <a:r>
              <a:rPr lang="en-US" sz="2800" smtClean="0"/>
              <a:t>  </a:t>
            </a:r>
            <a:r>
              <a:rPr lang="uk-UA" sz="2800" smtClean="0"/>
              <a:t>Це рішення, дії або бездіяльність, які приймаються (вчиняються, допускаються) суб’єктами виборчого процесу та іншими особами, причетними до організації і проведення виборів, якщо такі рішення дії або бездіяльність порушують норми закону про вибори.</a:t>
            </a:r>
            <a:endParaRPr lang="uk-UA" sz="20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174625" y="0"/>
            <a:ext cx="8783638" cy="1041400"/>
          </a:xfrm>
        </p:spPr>
        <p:txBody>
          <a:bodyPr/>
          <a:lstStyle/>
          <a:p>
            <a:pPr algn="ctr" eaLnBrk="1" hangingPunct="1"/>
            <a:r>
              <a:rPr lang="uk-UA" b="1" smtClean="0"/>
              <a:t>Причини порушень виборчого законодавства:</a:t>
            </a:r>
            <a:endParaRPr lang="uk-UA" smtClean="0"/>
          </a:p>
        </p:txBody>
      </p:sp>
      <p:sp>
        <p:nvSpPr>
          <p:cNvPr id="30722" name="Rectangle 3"/>
          <p:cNvSpPr>
            <a:spLocks noGrp="1" noChangeArrowheads="1"/>
          </p:cNvSpPr>
          <p:nvPr>
            <p:ph type="body" idx="1"/>
          </p:nvPr>
        </p:nvSpPr>
        <p:spPr>
          <a:xfrm>
            <a:off x="223838" y="1485900"/>
            <a:ext cx="8551862" cy="3760788"/>
          </a:xfrm>
        </p:spPr>
        <p:txBody>
          <a:bodyPr/>
          <a:lstStyle/>
          <a:p>
            <a:pPr eaLnBrk="1" hangingPunct="1"/>
            <a:r>
              <a:rPr lang="uk-UA" sz="2800" smtClean="0"/>
              <a:t>Незнання законодавства.</a:t>
            </a:r>
          </a:p>
          <a:p>
            <a:pPr eaLnBrk="1" hangingPunct="1"/>
            <a:r>
              <a:rPr lang="uk-UA" sz="2800" smtClean="0"/>
              <a:t>Неналежне виконання обов`язків суб`єктами порушень.</a:t>
            </a:r>
          </a:p>
          <a:p>
            <a:pPr eaLnBrk="1" hangingPunct="1"/>
            <a:r>
              <a:rPr lang="uk-UA" sz="2800" smtClean="0"/>
              <a:t>Зловживання правами.</a:t>
            </a:r>
          </a:p>
          <a:p>
            <a:pPr eaLnBrk="1" hangingPunct="1"/>
            <a:r>
              <a:rPr lang="uk-UA" sz="2800" smtClean="0"/>
              <a:t>Намагання у незаконний спосіб забезпечити належний результат виборів.</a:t>
            </a:r>
          </a:p>
          <a:p>
            <a:pPr eaLnBrk="1" hangingPunct="1"/>
            <a:r>
              <a:rPr lang="uk-UA" sz="2800" smtClean="0"/>
              <a:t>Інше.</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236538" y="274638"/>
            <a:ext cx="8783637" cy="728662"/>
          </a:xfrm>
        </p:spPr>
        <p:txBody>
          <a:bodyPr/>
          <a:lstStyle/>
          <a:p>
            <a:pPr algn="ctr" eaLnBrk="1" hangingPunct="1"/>
            <a:r>
              <a:rPr lang="uk-UA" b="1" smtClean="0"/>
              <a:t>Суб</a:t>
            </a:r>
            <a:r>
              <a:rPr lang="ru-RU" b="1" smtClean="0"/>
              <a:t>`</a:t>
            </a:r>
            <a:r>
              <a:rPr lang="uk-UA" b="1" smtClean="0"/>
              <a:t>єкти порушень</a:t>
            </a:r>
          </a:p>
        </p:txBody>
      </p:sp>
      <p:sp>
        <p:nvSpPr>
          <p:cNvPr id="31746" name="Rectangle 3"/>
          <p:cNvSpPr>
            <a:spLocks noGrp="1" noChangeArrowheads="1"/>
          </p:cNvSpPr>
          <p:nvPr>
            <p:ph type="body" idx="1"/>
          </p:nvPr>
        </p:nvSpPr>
        <p:spPr>
          <a:xfrm>
            <a:off x="236538" y="1031875"/>
            <a:ext cx="8783637" cy="4602163"/>
          </a:xfrm>
        </p:spPr>
        <p:txBody>
          <a:bodyPr/>
          <a:lstStyle/>
          <a:p>
            <a:pPr marL="0" indent="0" eaLnBrk="1" hangingPunct="1">
              <a:buFontTx/>
              <a:buNone/>
            </a:pPr>
            <a:endParaRPr lang="uk-UA" sz="2800" smtClean="0"/>
          </a:p>
          <a:p>
            <a:pPr lvl="1" eaLnBrk="1" hangingPunct="1"/>
            <a:r>
              <a:rPr lang="uk-UA" sz="2800" smtClean="0"/>
              <a:t>партії – суб</a:t>
            </a:r>
            <a:r>
              <a:rPr lang="ru-RU" sz="2800" smtClean="0"/>
              <a:t>`</a:t>
            </a:r>
            <a:r>
              <a:rPr lang="uk-UA" sz="2800" smtClean="0"/>
              <a:t>єкти виборчого процесу;</a:t>
            </a:r>
          </a:p>
          <a:p>
            <a:pPr lvl="1" eaLnBrk="1" hangingPunct="1"/>
            <a:r>
              <a:rPr lang="uk-UA" sz="2800" smtClean="0"/>
              <a:t>кандидати;</a:t>
            </a:r>
          </a:p>
          <a:p>
            <a:pPr lvl="1" eaLnBrk="1" hangingPunct="1"/>
            <a:r>
              <a:rPr lang="uk-UA" sz="2800" smtClean="0"/>
              <a:t>органи державної влади та місцевого самоврядування, посадові та службові особи;</a:t>
            </a:r>
          </a:p>
          <a:p>
            <a:pPr lvl="1" eaLnBrk="1" hangingPunct="1"/>
            <a:r>
              <a:rPr lang="uk-UA" sz="2800" smtClean="0"/>
              <a:t>виборчі комісії;</a:t>
            </a:r>
          </a:p>
          <a:p>
            <a:pPr lvl="1" eaLnBrk="1" hangingPunct="1"/>
            <a:r>
              <a:rPr lang="uk-UA" sz="2800" smtClean="0"/>
              <a:t>підприємства, організації, їх посадові особи;</a:t>
            </a:r>
          </a:p>
          <a:p>
            <a:pPr lvl="1" eaLnBrk="1" hangingPunct="1"/>
            <a:r>
              <a:rPr lang="uk-UA" sz="2800" smtClean="0"/>
              <a:t>виборці.</a:t>
            </a:r>
          </a:p>
        </p:txBody>
      </p:sp>
      <p:sp>
        <p:nvSpPr>
          <p:cNvPr id="2" name="Прямоугольник 1"/>
          <p:cNvSpPr/>
          <p:nvPr/>
        </p:nvSpPr>
        <p:spPr>
          <a:xfrm>
            <a:off x="2536825" y="6164263"/>
            <a:ext cx="6489700" cy="546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i="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200025" y="0"/>
            <a:ext cx="8783638" cy="728663"/>
          </a:xfrm>
        </p:spPr>
        <p:txBody>
          <a:bodyPr/>
          <a:lstStyle/>
          <a:p>
            <a:pPr algn="ctr" eaLnBrk="1" hangingPunct="1"/>
            <a:r>
              <a:rPr lang="uk-UA" b="1" smtClean="0"/>
              <a:t>Значимість порушень </a:t>
            </a:r>
          </a:p>
        </p:txBody>
      </p:sp>
      <p:sp>
        <p:nvSpPr>
          <p:cNvPr id="32770" name="Rectangle 3"/>
          <p:cNvSpPr>
            <a:spLocks noGrp="1" noChangeArrowheads="1"/>
          </p:cNvSpPr>
          <p:nvPr>
            <p:ph type="body" idx="1"/>
          </p:nvPr>
        </p:nvSpPr>
        <p:spPr>
          <a:xfrm>
            <a:off x="174625" y="714375"/>
            <a:ext cx="8783638" cy="4138613"/>
          </a:xfrm>
        </p:spPr>
        <p:txBody>
          <a:bodyPr/>
          <a:lstStyle/>
          <a:p>
            <a:pPr marL="0" indent="0" eaLnBrk="1" hangingPunct="1">
              <a:buFontTx/>
              <a:buNone/>
            </a:pPr>
            <a:endParaRPr lang="uk-UA" sz="2800" smtClean="0"/>
          </a:p>
          <a:p>
            <a:pPr marL="0" indent="0" eaLnBrk="1" hangingPunct="1">
              <a:buFontTx/>
              <a:buNone/>
            </a:pPr>
            <a:r>
              <a:rPr lang="uk-UA" sz="2800" u="sng" smtClean="0"/>
              <a:t>Порушення, які прямо впливають на результати виборів</a:t>
            </a:r>
            <a:r>
              <a:rPr lang="uk-UA" sz="2800" smtClean="0"/>
              <a:t>:</a:t>
            </a:r>
          </a:p>
          <a:p>
            <a:pPr lvl="1" eaLnBrk="1" hangingPunct="1"/>
            <a:r>
              <a:rPr lang="uk-UA" sz="2800" smtClean="0"/>
              <a:t>Підкуп виборців;</a:t>
            </a:r>
          </a:p>
          <a:p>
            <a:pPr lvl="1" eaLnBrk="1" hangingPunct="1"/>
            <a:r>
              <a:rPr lang="uk-UA" sz="2800" smtClean="0"/>
              <a:t>Примус до голосування;</a:t>
            </a:r>
          </a:p>
          <a:p>
            <a:pPr lvl="1" eaLnBrk="1" hangingPunct="1"/>
            <a:r>
              <a:rPr lang="uk-UA" sz="2800" smtClean="0"/>
              <a:t>Фальсифікація документації;</a:t>
            </a:r>
          </a:p>
          <a:p>
            <a:pPr lvl="1" eaLnBrk="1" hangingPunct="1"/>
            <a:r>
              <a:rPr lang="uk-UA" sz="2800" smtClean="0"/>
              <a:t>Незаконне голосування;</a:t>
            </a:r>
          </a:p>
          <a:p>
            <a:pPr lvl="1" eaLnBrk="1" hangingPunct="1"/>
            <a:r>
              <a:rPr lang="uk-UA" sz="2800" smtClean="0"/>
              <a:t>Інше.</a:t>
            </a:r>
          </a:p>
        </p:txBody>
      </p:sp>
      <p:sp>
        <p:nvSpPr>
          <p:cNvPr id="2" name="Прямоугольник 1"/>
          <p:cNvSpPr/>
          <p:nvPr/>
        </p:nvSpPr>
        <p:spPr>
          <a:xfrm>
            <a:off x="2536825" y="6164263"/>
            <a:ext cx="6489700" cy="546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i="1" dirty="0">
              <a:solidFill>
                <a:schemeClr val="tx1"/>
              </a:solidFill>
            </a:endParaRPr>
          </a:p>
        </p:txBody>
      </p:sp>
      <p:pic>
        <p:nvPicPr>
          <p:cNvPr id="32772" name="Рисунок 4" descr="https://encrypted-tbn1.gstatic.com/images?q=tbn:ANd9GcQaapWwdDrwS516tDXoodyE1uwlnJchioxOPpduhU1ZkS8fL3Kz"/>
          <p:cNvPicPr>
            <a:picLocks noChangeAspect="1" noChangeArrowheads="1"/>
          </p:cNvPicPr>
          <p:nvPr/>
        </p:nvPicPr>
        <p:blipFill>
          <a:blip r:embed="rId2"/>
          <a:srcRect/>
          <a:stretch>
            <a:fillRect/>
          </a:stretch>
        </p:blipFill>
        <p:spPr bwMode="auto">
          <a:xfrm>
            <a:off x="5314950" y="3986213"/>
            <a:ext cx="3829050" cy="2871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150813" y="0"/>
            <a:ext cx="8783637" cy="728663"/>
          </a:xfrm>
        </p:spPr>
        <p:txBody>
          <a:bodyPr/>
          <a:lstStyle/>
          <a:p>
            <a:pPr algn="ctr" eaLnBrk="1" hangingPunct="1"/>
            <a:r>
              <a:rPr lang="uk-UA" b="1" smtClean="0"/>
              <a:t>Значимість порушень </a:t>
            </a:r>
          </a:p>
        </p:txBody>
      </p:sp>
      <p:sp>
        <p:nvSpPr>
          <p:cNvPr id="33794" name="Rectangle 3"/>
          <p:cNvSpPr>
            <a:spLocks noGrp="1" noChangeArrowheads="1"/>
          </p:cNvSpPr>
          <p:nvPr>
            <p:ph type="body" idx="1"/>
          </p:nvPr>
        </p:nvSpPr>
        <p:spPr>
          <a:xfrm>
            <a:off x="249238" y="823913"/>
            <a:ext cx="8515350" cy="4370387"/>
          </a:xfrm>
        </p:spPr>
        <p:txBody>
          <a:bodyPr/>
          <a:lstStyle/>
          <a:p>
            <a:pPr marL="0" indent="0" eaLnBrk="1" hangingPunct="1">
              <a:buFontTx/>
              <a:buNone/>
            </a:pPr>
            <a:endParaRPr lang="uk-UA" sz="2800" smtClean="0"/>
          </a:p>
          <a:p>
            <a:pPr marL="0" indent="0" eaLnBrk="1" hangingPunct="1">
              <a:buFontTx/>
              <a:buNone/>
            </a:pPr>
            <a:r>
              <a:rPr lang="uk-UA" sz="2800" u="sng" smtClean="0"/>
              <a:t>Порушення, які за певних умов можуть впливати на результати виборів:</a:t>
            </a:r>
            <a:endParaRPr lang="uk-UA" sz="2800" smtClean="0"/>
          </a:p>
          <a:p>
            <a:pPr lvl="1" eaLnBrk="1" hangingPunct="1"/>
            <a:r>
              <a:rPr lang="uk-UA" sz="2800" smtClean="0"/>
              <a:t>Неточність у списках виборців;</a:t>
            </a:r>
          </a:p>
          <a:p>
            <a:pPr lvl="1" eaLnBrk="1" hangingPunct="1"/>
            <a:r>
              <a:rPr lang="uk-UA" sz="2800" smtClean="0"/>
              <a:t>Публікування у ЗМІ «джинси»;</a:t>
            </a:r>
          </a:p>
          <a:p>
            <a:pPr lvl="1" eaLnBrk="1" hangingPunct="1"/>
            <a:r>
              <a:rPr lang="uk-UA" sz="2800" smtClean="0"/>
              <a:t>Відсутність інформаційних плакатів на дільниці;</a:t>
            </a:r>
          </a:p>
          <a:p>
            <a:pPr lvl="1" eaLnBrk="1" hangingPunct="1"/>
            <a:r>
              <a:rPr lang="uk-UA" sz="2800" smtClean="0"/>
              <a:t>Поширення у незаконний спосіб агітації тощо.</a:t>
            </a:r>
          </a:p>
        </p:txBody>
      </p:sp>
      <p:sp>
        <p:nvSpPr>
          <p:cNvPr id="2" name="Прямоугольник 1"/>
          <p:cNvSpPr/>
          <p:nvPr/>
        </p:nvSpPr>
        <p:spPr>
          <a:xfrm>
            <a:off x="2536825" y="6164263"/>
            <a:ext cx="6489700" cy="546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i="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236538" y="274638"/>
            <a:ext cx="8783637" cy="728662"/>
          </a:xfrm>
        </p:spPr>
        <p:txBody>
          <a:bodyPr/>
          <a:lstStyle/>
          <a:p>
            <a:pPr algn="ctr" eaLnBrk="1" hangingPunct="1"/>
            <a:r>
              <a:rPr lang="uk-UA" b="1" smtClean="0"/>
              <a:t>Значимість порушень </a:t>
            </a:r>
          </a:p>
        </p:txBody>
      </p:sp>
      <p:sp>
        <p:nvSpPr>
          <p:cNvPr id="34818" name="Rectangle 3"/>
          <p:cNvSpPr>
            <a:spLocks noGrp="1" noChangeArrowheads="1"/>
          </p:cNvSpPr>
          <p:nvPr>
            <p:ph type="body" idx="1"/>
          </p:nvPr>
        </p:nvSpPr>
        <p:spPr>
          <a:xfrm>
            <a:off x="468313" y="1031875"/>
            <a:ext cx="8259762" cy="3943350"/>
          </a:xfrm>
        </p:spPr>
        <p:txBody>
          <a:bodyPr/>
          <a:lstStyle/>
          <a:p>
            <a:pPr marL="0" indent="0" eaLnBrk="1" hangingPunct="1">
              <a:buFontTx/>
              <a:buNone/>
            </a:pPr>
            <a:endParaRPr lang="uk-UA" sz="2800" smtClean="0"/>
          </a:p>
          <a:p>
            <a:pPr marL="0" indent="0" eaLnBrk="1" hangingPunct="1">
              <a:buFontTx/>
              <a:buNone/>
            </a:pPr>
            <a:r>
              <a:rPr lang="uk-UA" sz="2800" u="sng" smtClean="0"/>
              <a:t>Порушення, які прямо не впливають, але ускладнюють реалізацію права голосу</a:t>
            </a:r>
            <a:r>
              <a:rPr lang="uk-UA" sz="2800" smtClean="0"/>
              <a:t>:</a:t>
            </a:r>
            <a:endParaRPr lang="en-US" sz="2800" smtClean="0"/>
          </a:p>
          <a:p>
            <a:pPr marL="0" indent="0" eaLnBrk="1" hangingPunct="1">
              <a:buFontTx/>
              <a:buNone/>
            </a:pPr>
            <a:endParaRPr lang="uk-UA" sz="2800" smtClean="0"/>
          </a:p>
          <a:p>
            <a:pPr lvl="1" eaLnBrk="1" hangingPunct="1"/>
            <a:r>
              <a:rPr lang="uk-UA" sz="2800" smtClean="0"/>
              <a:t>Невідповідна кількість скриньок/кабінок для голосування;</a:t>
            </a:r>
          </a:p>
          <a:p>
            <a:pPr lvl="1" eaLnBrk="1" hangingPunct="1"/>
            <a:r>
              <a:rPr lang="uk-UA" sz="2800" smtClean="0"/>
              <a:t>Інше.</a:t>
            </a:r>
          </a:p>
        </p:txBody>
      </p:sp>
      <p:sp>
        <p:nvSpPr>
          <p:cNvPr id="2" name="Прямоугольник 1"/>
          <p:cNvSpPr/>
          <p:nvPr/>
        </p:nvSpPr>
        <p:spPr>
          <a:xfrm>
            <a:off x="2536825" y="6164263"/>
            <a:ext cx="6489700" cy="546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i="1"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236538" y="274638"/>
            <a:ext cx="8783637" cy="728662"/>
          </a:xfrm>
        </p:spPr>
        <p:txBody>
          <a:bodyPr/>
          <a:lstStyle/>
          <a:p>
            <a:pPr algn="ctr" eaLnBrk="1" hangingPunct="1"/>
            <a:r>
              <a:rPr lang="uk-UA" b="1" smtClean="0"/>
              <a:t>Механізми захисту від порушень</a:t>
            </a:r>
            <a:endParaRPr lang="uk-UA" smtClean="0"/>
          </a:p>
        </p:txBody>
      </p:sp>
      <p:sp>
        <p:nvSpPr>
          <p:cNvPr id="35842" name="Rectangle 3"/>
          <p:cNvSpPr>
            <a:spLocks noGrp="1" noChangeArrowheads="1"/>
          </p:cNvSpPr>
          <p:nvPr>
            <p:ph type="body" idx="1"/>
          </p:nvPr>
        </p:nvSpPr>
        <p:spPr>
          <a:xfrm>
            <a:off x="236538" y="1031875"/>
            <a:ext cx="8783637" cy="3981450"/>
          </a:xfrm>
        </p:spPr>
        <p:txBody>
          <a:bodyPr/>
          <a:lstStyle/>
          <a:p>
            <a:pPr eaLnBrk="1" hangingPunct="1">
              <a:lnSpc>
                <a:spcPct val="90000"/>
              </a:lnSpc>
            </a:pPr>
            <a:endParaRPr lang="uk-UA" sz="3200" smtClean="0"/>
          </a:p>
          <a:p>
            <a:pPr eaLnBrk="1" hangingPunct="1">
              <a:lnSpc>
                <a:spcPct val="90000"/>
              </a:lnSpc>
            </a:pPr>
            <a:r>
              <a:rPr lang="uk-UA" sz="3200" smtClean="0"/>
              <a:t>Звернення до суб</a:t>
            </a:r>
            <a:r>
              <a:rPr lang="ru-RU" sz="3200" smtClean="0"/>
              <a:t>`</a:t>
            </a:r>
            <a:r>
              <a:rPr lang="uk-UA" sz="3200" smtClean="0"/>
              <a:t>єктів порушення;</a:t>
            </a:r>
          </a:p>
          <a:p>
            <a:pPr eaLnBrk="1" hangingPunct="1">
              <a:lnSpc>
                <a:spcPct val="90000"/>
              </a:lnSpc>
            </a:pPr>
            <a:r>
              <a:rPr lang="uk-UA" sz="3200" smtClean="0"/>
              <a:t>Звернення до виборчих комісій;</a:t>
            </a:r>
          </a:p>
          <a:p>
            <a:pPr eaLnBrk="1" hangingPunct="1">
              <a:lnSpc>
                <a:spcPct val="90000"/>
              </a:lnSpc>
            </a:pPr>
            <a:r>
              <a:rPr lang="uk-UA" sz="3200" smtClean="0"/>
              <a:t>Звернення до судових органів;</a:t>
            </a:r>
          </a:p>
          <a:p>
            <a:pPr eaLnBrk="1" hangingPunct="1">
              <a:lnSpc>
                <a:spcPct val="90000"/>
              </a:lnSpc>
            </a:pPr>
            <a:r>
              <a:rPr lang="uk-UA" sz="3200" smtClean="0"/>
              <a:t>Звернення до правоохоронних органів;</a:t>
            </a:r>
          </a:p>
          <a:p>
            <a:pPr eaLnBrk="1" hangingPunct="1">
              <a:lnSpc>
                <a:spcPct val="90000"/>
              </a:lnSpc>
            </a:pPr>
            <a:r>
              <a:rPr lang="uk-UA" sz="3200" smtClean="0"/>
              <a:t>Звернення до органів влади (посадових осіб).</a:t>
            </a:r>
          </a:p>
        </p:txBody>
      </p:sp>
      <p:sp>
        <p:nvSpPr>
          <p:cNvPr id="2" name="Прямоугольник 1"/>
          <p:cNvSpPr/>
          <p:nvPr/>
        </p:nvSpPr>
        <p:spPr>
          <a:xfrm>
            <a:off x="2536825" y="6164263"/>
            <a:ext cx="6489700" cy="546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i="1" dirty="0">
              <a:solidFill>
                <a:schemeClr val="tx1"/>
              </a:solidFill>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SM2_Text"/>
</p:tagLst>
</file>

<file path=ppt/theme/theme1.xml><?xml version="1.0" encoding="utf-8"?>
<a:theme xmlns:a="http://schemas.openxmlformats.org/drawingml/2006/main" name="ind_4634_slide">
  <a:themeElements>
    <a:clrScheme name="Тема Office 2">
      <a:dk1>
        <a:srgbClr val="000000"/>
      </a:dk1>
      <a:lt1>
        <a:srgbClr val="CCCCFF"/>
      </a:lt1>
      <a:dk2>
        <a:srgbClr val="000000"/>
      </a:dk2>
      <a:lt2>
        <a:srgbClr val="B2B2B2"/>
      </a:lt2>
      <a:accent1>
        <a:srgbClr val="764599"/>
      </a:accent1>
      <a:accent2>
        <a:srgbClr val="004799"/>
      </a:accent2>
      <a:accent3>
        <a:srgbClr val="E2E2FF"/>
      </a:accent3>
      <a:accent4>
        <a:srgbClr val="000000"/>
      </a:accent4>
      <a:accent5>
        <a:srgbClr val="BDB0CA"/>
      </a:accent5>
      <a:accent6>
        <a:srgbClr val="003F8A"/>
      </a:accent6>
      <a:hlink>
        <a:srgbClr val="000099"/>
      </a:hlink>
      <a:folHlink>
        <a:srgbClr val="731757"/>
      </a:folHlink>
    </a:clrScheme>
    <a:fontScheme name="Тема Office">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CCCCFF"/>
        </a:lt1>
        <a:dk2>
          <a:srgbClr val="000000"/>
        </a:dk2>
        <a:lt2>
          <a:srgbClr val="B2B2B2"/>
        </a:lt2>
        <a:accent1>
          <a:srgbClr val="0000A6"/>
        </a:accent1>
        <a:accent2>
          <a:srgbClr val="3A238C"/>
        </a:accent2>
        <a:accent3>
          <a:srgbClr val="E2E2FF"/>
        </a:accent3>
        <a:accent4>
          <a:srgbClr val="000000"/>
        </a:accent4>
        <a:accent5>
          <a:srgbClr val="AAAAD0"/>
        </a:accent5>
        <a:accent6>
          <a:srgbClr val="341F7E"/>
        </a:accent6>
        <a:hlink>
          <a:srgbClr val="00008C"/>
        </a:hlink>
        <a:folHlink>
          <a:srgbClr val="4D008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CCCCFF"/>
        </a:lt1>
        <a:dk2>
          <a:srgbClr val="000000"/>
        </a:dk2>
        <a:lt2>
          <a:srgbClr val="B2B2B2"/>
        </a:lt2>
        <a:accent1>
          <a:srgbClr val="764599"/>
        </a:accent1>
        <a:accent2>
          <a:srgbClr val="004799"/>
        </a:accent2>
        <a:accent3>
          <a:srgbClr val="E2E2FF"/>
        </a:accent3>
        <a:accent4>
          <a:srgbClr val="000000"/>
        </a:accent4>
        <a:accent5>
          <a:srgbClr val="BDB0CA"/>
        </a:accent5>
        <a:accent6>
          <a:srgbClr val="003F8A"/>
        </a:accent6>
        <a:hlink>
          <a:srgbClr val="000099"/>
        </a:hlink>
        <a:folHlink>
          <a:srgbClr val="731757"/>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CCCCFF"/>
        </a:lt1>
        <a:dk2>
          <a:srgbClr val="000000"/>
        </a:dk2>
        <a:lt2>
          <a:srgbClr val="B2B2B2"/>
        </a:lt2>
        <a:accent1>
          <a:srgbClr val="804600"/>
        </a:accent1>
        <a:accent2>
          <a:srgbClr val="3D3D99"/>
        </a:accent2>
        <a:accent3>
          <a:srgbClr val="E2E2FF"/>
        </a:accent3>
        <a:accent4>
          <a:srgbClr val="000000"/>
        </a:accent4>
        <a:accent5>
          <a:srgbClr val="C0B0AA"/>
        </a:accent5>
        <a:accent6>
          <a:srgbClr val="36368A"/>
        </a:accent6>
        <a:hlink>
          <a:srgbClr val="73222A"/>
        </a:hlink>
        <a:folHlink>
          <a:srgbClr val="4C4700"/>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CCCCFF"/>
        </a:lt1>
        <a:dk2>
          <a:srgbClr val="000000"/>
        </a:dk2>
        <a:lt2>
          <a:srgbClr val="B2B2B2"/>
        </a:lt2>
        <a:accent1>
          <a:srgbClr val="366629"/>
        </a:accent1>
        <a:accent2>
          <a:srgbClr val="735600"/>
        </a:accent2>
        <a:accent3>
          <a:srgbClr val="E2E2FF"/>
        </a:accent3>
        <a:accent4>
          <a:srgbClr val="000000"/>
        </a:accent4>
        <a:accent5>
          <a:srgbClr val="AEB8AC"/>
        </a:accent5>
        <a:accent6>
          <a:srgbClr val="684D00"/>
        </a:accent6>
        <a:hlink>
          <a:srgbClr val="000099"/>
        </a:hlink>
        <a:folHlink>
          <a:srgbClr val="801924"/>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B2B2B2"/>
        </a:lt2>
        <a:accent1>
          <a:srgbClr val="0000A6"/>
        </a:accent1>
        <a:accent2>
          <a:srgbClr val="3A238C"/>
        </a:accent2>
        <a:accent3>
          <a:srgbClr val="FFFFFF"/>
        </a:accent3>
        <a:accent4>
          <a:srgbClr val="000000"/>
        </a:accent4>
        <a:accent5>
          <a:srgbClr val="AAAAD0"/>
        </a:accent5>
        <a:accent6>
          <a:srgbClr val="341F7E"/>
        </a:accent6>
        <a:hlink>
          <a:srgbClr val="00008C"/>
        </a:hlink>
        <a:folHlink>
          <a:srgbClr val="4D008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B2B2B2"/>
        </a:lt2>
        <a:accent1>
          <a:srgbClr val="764599"/>
        </a:accent1>
        <a:accent2>
          <a:srgbClr val="004799"/>
        </a:accent2>
        <a:accent3>
          <a:srgbClr val="FFFFFF"/>
        </a:accent3>
        <a:accent4>
          <a:srgbClr val="000000"/>
        </a:accent4>
        <a:accent5>
          <a:srgbClr val="BDB0CA"/>
        </a:accent5>
        <a:accent6>
          <a:srgbClr val="003F8A"/>
        </a:accent6>
        <a:hlink>
          <a:srgbClr val="000099"/>
        </a:hlink>
        <a:folHlink>
          <a:srgbClr val="731757"/>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B2B2B2"/>
        </a:lt2>
        <a:accent1>
          <a:srgbClr val="804600"/>
        </a:accent1>
        <a:accent2>
          <a:srgbClr val="3D3D99"/>
        </a:accent2>
        <a:accent3>
          <a:srgbClr val="FFFFFF"/>
        </a:accent3>
        <a:accent4>
          <a:srgbClr val="000000"/>
        </a:accent4>
        <a:accent5>
          <a:srgbClr val="C0B0AA"/>
        </a:accent5>
        <a:accent6>
          <a:srgbClr val="36368A"/>
        </a:accent6>
        <a:hlink>
          <a:srgbClr val="73222A"/>
        </a:hlink>
        <a:folHlink>
          <a:srgbClr val="4C4700"/>
        </a:folHlink>
      </a:clrScheme>
      <a:clrMap bg1="lt1" tx1="dk1" bg2="lt2" tx2="dk2" accent1="accent1" accent2="accent2" accent3="accent3" accent4="accent4" accent5="accent5" accent6="accent6" hlink="hlink" folHlink="folHlink"/>
    </a:extraClrScheme>
    <a:extraClrScheme>
      <a:clrScheme name="Тема Office 8">
        <a:dk1>
          <a:srgbClr val="000000"/>
        </a:dk1>
        <a:lt1>
          <a:srgbClr val="FFFFFF"/>
        </a:lt1>
        <a:dk2>
          <a:srgbClr val="000000"/>
        </a:dk2>
        <a:lt2>
          <a:srgbClr val="B2B2B2"/>
        </a:lt2>
        <a:accent1>
          <a:srgbClr val="366629"/>
        </a:accent1>
        <a:accent2>
          <a:srgbClr val="735600"/>
        </a:accent2>
        <a:accent3>
          <a:srgbClr val="FFFFFF"/>
        </a:accent3>
        <a:accent4>
          <a:srgbClr val="000000"/>
        </a:accent4>
        <a:accent5>
          <a:srgbClr val="AEB8AC"/>
        </a:accent5>
        <a:accent6>
          <a:srgbClr val="684D00"/>
        </a:accent6>
        <a:hlink>
          <a:srgbClr val="000099"/>
        </a:hlink>
        <a:folHlink>
          <a:srgbClr val="80192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000000"/>
      </a:dk1>
      <a:lt1>
        <a:srgbClr val="CCCCFF"/>
      </a:lt1>
      <a:dk2>
        <a:srgbClr val="000000"/>
      </a:dk2>
      <a:lt2>
        <a:srgbClr val="B2B2B2"/>
      </a:lt2>
      <a:accent1>
        <a:srgbClr val="764599"/>
      </a:accent1>
      <a:accent2>
        <a:srgbClr val="004799"/>
      </a:accent2>
      <a:accent3>
        <a:srgbClr val="E2E2FF"/>
      </a:accent3>
      <a:accent4>
        <a:srgbClr val="000000"/>
      </a:accent4>
      <a:accent5>
        <a:srgbClr val="BDB0CA"/>
      </a:accent5>
      <a:accent6>
        <a:srgbClr val="003F8A"/>
      </a:accent6>
      <a:hlink>
        <a:srgbClr val="000099"/>
      </a:hlink>
      <a:folHlink>
        <a:srgbClr val="731757"/>
      </a:folHlink>
    </a:clrScheme>
    <a:fontScheme name="1_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CCCCFF"/>
        </a:lt1>
        <a:dk2>
          <a:srgbClr val="000000"/>
        </a:dk2>
        <a:lt2>
          <a:srgbClr val="B2B2B2"/>
        </a:lt2>
        <a:accent1>
          <a:srgbClr val="0000A6"/>
        </a:accent1>
        <a:accent2>
          <a:srgbClr val="3A238C"/>
        </a:accent2>
        <a:accent3>
          <a:srgbClr val="E2E2FF"/>
        </a:accent3>
        <a:accent4>
          <a:srgbClr val="000000"/>
        </a:accent4>
        <a:accent5>
          <a:srgbClr val="AAAAD0"/>
        </a:accent5>
        <a:accent6>
          <a:srgbClr val="341F7E"/>
        </a:accent6>
        <a:hlink>
          <a:srgbClr val="00008C"/>
        </a:hlink>
        <a:folHlink>
          <a:srgbClr val="4D008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CCCCFF"/>
        </a:lt1>
        <a:dk2>
          <a:srgbClr val="000000"/>
        </a:dk2>
        <a:lt2>
          <a:srgbClr val="B2B2B2"/>
        </a:lt2>
        <a:accent1>
          <a:srgbClr val="764599"/>
        </a:accent1>
        <a:accent2>
          <a:srgbClr val="004799"/>
        </a:accent2>
        <a:accent3>
          <a:srgbClr val="E2E2FF"/>
        </a:accent3>
        <a:accent4>
          <a:srgbClr val="000000"/>
        </a:accent4>
        <a:accent5>
          <a:srgbClr val="BDB0CA"/>
        </a:accent5>
        <a:accent6>
          <a:srgbClr val="003F8A"/>
        </a:accent6>
        <a:hlink>
          <a:srgbClr val="000099"/>
        </a:hlink>
        <a:folHlink>
          <a:srgbClr val="731757"/>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CCCCFF"/>
        </a:lt1>
        <a:dk2>
          <a:srgbClr val="000000"/>
        </a:dk2>
        <a:lt2>
          <a:srgbClr val="B2B2B2"/>
        </a:lt2>
        <a:accent1>
          <a:srgbClr val="804600"/>
        </a:accent1>
        <a:accent2>
          <a:srgbClr val="3D3D99"/>
        </a:accent2>
        <a:accent3>
          <a:srgbClr val="E2E2FF"/>
        </a:accent3>
        <a:accent4>
          <a:srgbClr val="000000"/>
        </a:accent4>
        <a:accent5>
          <a:srgbClr val="C0B0AA"/>
        </a:accent5>
        <a:accent6>
          <a:srgbClr val="36368A"/>
        </a:accent6>
        <a:hlink>
          <a:srgbClr val="73222A"/>
        </a:hlink>
        <a:folHlink>
          <a:srgbClr val="4C4700"/>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CCCCFF"/>
        </a:lt1>
        <a:dk2>
          <a:srgbClr val="000000"/>
        </a:dk2>
        <a:lt2>
          <a:srgbClr val="B2B2B2"/>
        </a:lt2>
        <a:accent1>
          <a:srgbClr val="366629"/>
        </a:accent1>
        <a:accent2>
          <a:srgbClr val="735600"/>
        </a:accent2>
        <a:accent3>
          <a:srgbClr val="E2E2FF"/>
        </a:accent3>
        <a:accent4>
          <a:srgbClr val="000000"/>
        </a:accent4>
        <a:accent5>
          <a:srgbClr val="AEB8AC"/>
        </a:accent5>
        <a:accent6>
          <a:srgbClr val="684D00"/>
        </a:accent6>
        <a:hlink>
          <a:srgbClr val="000099"/>
        </a:hlink>
        <a:folHlink>
          <a:srgbClr val="801924"/>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0000A6"/>
        </a:accent1>
        <a:accent2>
          <a:srgbClr val="3A238C"/>
        </a:accent2>
        <a:accent3>
          <a:srgbClr val="FFFFFF"/>
        </a:accent3>
        <a:accent4>
          <a:srgbClr val="000000"/>
        </a:accent4>
        <a:accent5>
          <a:srgbClr val="AAAAD0"/>
        </a:accent5>
        <a:accent6>
          <a:srgbClr val="341F7E"/>
        </a:accent6>
        <a:hlink>
          <a:srgbClr val="00008C"/>
        </a:hlink>
        <a:folHlink>
          <a:srgbClr val="4D008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764599"/>
        </a:accent1>
        <a:accent2>
          <a:srgbClr val="004799"/>
        </a:accent2>
        <a:accent3>
          <a:srgbClr val="FFFFFF"/>
        </a:accent3>
        <a:accent4>
          <a:srgbClr val="000000"/>
        </a:accent4>
        <a:accent5>
          <a:srgbClr val="BDB0CA"/>
        </a:accent5>
        <a:accent6>
          <a:srgbClr val="003F8A"/>
        </a:accent6>
        <a:hlink>
          <a:srgbClr val="000099"/>
        </a:hlink>
        <a:folHlink>
          <a:srgbClr val="731757"/>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B2B2B2"/>
        </a:lt2>
        <a:accent1>
          <a:srgbClr val="804600"/>
        </a:accent1>
        <a:accent2>
          <a:srgbClr val="3D3D99"/>
        </a:accent2>
        <a:accent3>
          <a:srgbClr val="FFFFFF"/>
        </a:accent3>
        <a:accent4>
          <a:srgbClr val="000000"/>
        </a:accent4>
        <a:accent5>
          <a:srgbClr val="C0B0AA"/>
        </a:accent5>
        <a:accent6>
          <a:srgbClr val="36368A"/>
        </a:accent6>
        <a:hlink>
          <a:srgbClr val="73222A"/>
        </a:hlink>
        <a:folHlink>
          <a:srgbClr val="4C4700"/>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366629"/>
        </a:accent1>
        <a:accent2>
          <a:srgbClr val="735600"/>
        </a:accent2>
        <a:accent3>
          <a:srgbClr val="FFFFFF"/>
        </a:accent3>
        <a:accent4>
          <a:srgbClr val="000000"/>
        </a:accent4>
        <a:accent5>
          <a:srgbClr val="AEB8AC"/>
        </a:accent5>
        <a:accent6>
          <a:srgbClr val="684D00"/>
        </a:accent6>
        <a:hlink>
          <a:srgbClr val="000099"/>
        </a:hlink>
        <a:folHlink>
          <a:srgbClr val="801924"/>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ind_4634_slide</Template>
  <TotalTime>756</TotalTime>
  <Words>1083</Words>
  <Application>Microsoft Office PowerPoint</Application>
  <PresentationFormat>Экран (4:3)</PresentationFormat>
  <Paragraphs>142</Paragraphs>
  <Slides>29</Slides>
  <Notes>0</Notes>
  <HiddenSlides>0</HiddenSlides>
  <MMClips>0</MMClips>
  <ScaleCrop>false</ScaleCrop>
  <HeadingPairs>
    <vt:vector size="6" baseType="variant">
      <vt:variant>
        <vt:lpstr>Использованные шрифты</vt:lpstr>
      </vt:variant>
      <vt:variant>
        <vt:i4>1</vt:i4>
      </vt:variant>
      <vt:variant>
        <vt:lpstr>Шаблон оформления</vt:lpstr>
      </vt:variant>
      <vt:variant>
        <vt:i4>4</vt:i4>
      </vt:variant>
      <vt:variant>
        <vt:lpstr>Заголовки слайдов</vt:lpstr>
      </vt:variant>
      <vt:variant>
        <vt:i4>29</vt:i4>
      </vt:variant>
    </vt:vector>
  </HeadingPairs>
  <TitlesOfParts>
    <vt:vector size="34" baseType="lpstr">
      <vt:lpstr>Arial</vt:lpstr>
      <vt:lpstr>ind_4634_slide</vt:lpstr>
      <vt:lpstr>1_Default Design</vt:lpstr>
      <vt:lpstr>ind_4634_slide</vt:lpstr>
      <vt:lpstr>1_Default Design</vt:lpstr>
      <vt:lpstr>Тема 6.  Можливі порушення виборчих прав громадян.  Способи захисту і відповідальність. </vt:lpstr>
      <vt:lpstr>План</vt:lpstr>
      <vt:lpstr>Порушення виборчого законодавства </vt:lpstr>
      <vt:lpstr>Причини порушень виборчого законодавства:</vt:lpstr>
      <vt:lpstr>Суб`єкти порушень</vt:lpstr>
      <vt:lpstr>Значимість порушень </vt:lpstr>
      <vt:lpstr>Значимість порушень </vt:lpstr>
      <vt:lpstr>Значимість порушень </vt:lpstr>
      <vt:lpstr>Механізми захисту від порушень</vt:lpstr>
      <vt:lpstr>Громадяни можуть звертатися</vt:lpstr>
      <vt:lpstr>Способи фіксування порушень (докази):</vt:lpstr>
      <vt:lpstr>Акт про порушення</vt:lpstr>
      <vt:lpstr>Акт про порушення</vt:lpstr>
      <vt:lpstr>Дії спостерігачів та інших осіб при виявленні порушень</vt:lpstr>
      <vt:lpstr>Як оскаржити порушення?</vt:lpstr>
      <vt:lpstr>Виборча комісія</vt:lpstr>
      <vt:lpstr>Виборча комісія</vt:lpstr>
      <vt:lpstr>З яких питань звертатися до суду?</vt:lpstr>
      <vt:lpstr>З яких питань звертатися до суду?</vt:lpstr>
      <vt:lpstr>Відповідальність за порушення виборчого законодавства</vt:lpstr>
      <vt:lpstr>Кримінальний кодекс України </vt:lpstr>
      <vt:lpstr>Кримінальний кодекс України </vt:lpstr>
      <vt:lpstr>Кримінальний кодекс України </vt:lpstr>
      <vt:lpstr>Кримінальний кодекс України </vt:lpstr>
      <vt:lpstr>Кодекс про адміністративні правопорушення </vt:lpstr>
      <vt:lpstr>Кодекс про адміністративні правопорушення </vt:lpstr>
      <vt:lpstr>Кодекс про адміністративні правопорушення </vt:lpstr>
      <vt:lpstr>Кодекс про адміністративні правопорушення </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Вибори Президента України</dc:title>
  <dc:creator>Анюта</dc:creator>
  <cp:lastModifiedBy>ounb2</cp:lastModifiedBy>
  <cp:revision>170</cp:revision>
  <dcterms:created xsi:type="dcterms:W3CDTF">2014-08-27T13:52:07Z</dcterms:created>
  <dcterms:modified xsi:type="dcterms:W3CDTF">2014-10-13T12:34:23Z</dcterms:modified>
</cp:coreProperties>
</file>