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34"/>
  </p:notesMasterIdLst>
  <p:sldIdLst>
    <p:sldId id="307" r:id="rId3"/>
    <p:sldId id="257" r:id="rId4"/>
    <p:sldId id="290" r:id="rId5"/>
    <p:sldId id="311" r:id="rId6"/>
    <p:sldId id="260" r:id="rId7"/>
    <p:sldId id="312" r:id="rId8"/>
    <p:sldId id="313" r:id="rId9"/>
    <p:sldId id="314" r:id="rId10"/>
    <p:sldId id="315" r:id="rId11"/>
    <p:sldId id="316" r:id="rId12"/>
    <p:sldId id="266" r:id="rId13"/>
    <p:sldId id="317" r:id="rId14"/>
    <p:sldId id="302" r:id="rId15"/>
    <p:sldId id="318" r:id="rId16"/>
    <p:sldId id="319" r:id="rId17"/>
    <p:sldId id="320" r:id="rId18"/>
    <p:sldId id="321" r:id="rId19"/>
    <p:sldId id="326" r:id="rId20"/>
    <p:sldId id="267" r:id="rId21"/>
    <p:sldId id="268" r:id="rId22"/>
    <p:sldId id="309" r:id="rId23"/>
    <p:sldId id="322" r:id="rId24"/>
    <p:sldId id="323" r:id="rId25"/>
    <p:sldId id="324" r:id="rId26"/>
    <p:sldId id="274" r:id="rId27"/>
    <p:sldId id="325" r:id="rId28"/>
    <p:sldId id="282" r:id="rId29"/>
    <p:sldId id="287" r:id="rId30"/>
    <p:sldId id="328" r:id="rId31"/>
    <p:sldId id="327" r:id="rId32"/>
    <p:sldId id="289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 snapToGrid="0">
      <p:cViewPr>
        <p:scale>
          <a:sx n="78" d="100"/>
          <a:sy n="78" d="100"/>
        </p:scale>
        <p:origin x="-2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CD8015-1E91-4A66-8AA7-4C7FF5306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DA37B3-F1A0-46B3-A757-9BCB60C6A262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0664A-9E43-4942-A8A2-9B9C6C30DA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0EC53-7962-4D20-9037-3AE1E2E68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7E113-0E46-4F81-80D2-44EE1AD98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uk-UA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20FDC-410A-42BD-B872-E65B7EAF72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907DD-C0EF-4F55-A558-CE8FA8D7E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F48B9-6808-4E7D-9F25-14764DD89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E3FEE-5ACA-4836-9C1F-0FA20E1B4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D065C-E470-416C-B886-B687CE406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F7DCF-4FD1-46C6-831C-FB3B3FD7C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B124C-2079-49F0-94E1-4D5C68680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BEA71-DC5D-420F-93AB-65E311E4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F513C-7D1A-4028-A214-DA5C536F1B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6B0F-F9A3-499C-A8BA-01030863CC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DD635-B5C5-4D13-944D-8E2163BA7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22E41-AD69-469F-BE49-0FA2F71A0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B4B6B-374B-4686-AA36-F262A5235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757E0-8CCE-4DE3-88E7-5C122197C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0266B-EEBF-41C3-9AEB-F339C5DBA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2979C-1A8A-4A85-A6F8-71F4E9EA2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DAD1B-94E9-46AB-A7F7-24E2FA989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6AC36-90AC-4C06-883C-8FE3BD757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DFCB5-E3F8-4559-B18F-AAAF2AF3A0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B312E23-8412-480D-9FD1-C961B8069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uk-UA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8460BA2-DB19-4F2B-A681-29F84A72A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drv.gov.ua/apex/f?p=111:LOGIN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36538"/>
            <a:ext cx="8351838" cy="1787525"/>
          </a:xfrm>
        </p:spPr>
        <p:txBody>
          <a:bodyPr/>
          <a:lstStyle/>
          <a:p>
            <a:pPr algn="ctr" eaLnBrk="1" hangingPunct="1"/>
            <a:r>
              <a:rPr lang="uk-UA" sz="3800" smtClean="0"/>
              <a:t>Вибори депутатів </a:t>
            </a:r>
            <a:r>
              <a:rPr lang="en-US" sz="3800" smtClean="0"/>
              <a:t> </a:t>
            </a:r>
            <a:r>
              <a:rPr lang="uk-UA" sz="3800" smtClean="0"/>
              <a:t>місцевих рад та сільських, селищних, міських голів</a:t>
            </a:r>
          </a:p>
        </p:txBody>
      </p:sp>
      <p:pic>
        <p:nvPicPr>
          <p:cNvPr id="26626" name="Picture 2" descr="http://www.heroldmaster.kiev.ua/files/news/elrte/11.10.2010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3086100"/>
            <a:ext cx="48577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728663"/>
          </a:xfrm>
        </p:spPr>
        <p:txBody>
          <a:bodyPr/>
          <a:lstStyle/>
          <a:p>
            <a:pPr algn="ctr" eaLnBrk="1" hangingPunct="1"/>
            <a:r>
              <a:rPr lang="uk-UA" b="1" smtClean="0"/>
              <a:t>Сільський, селищний, міський голова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450" y="862013"/>
            <a:ext cx="8466138" cy="5357812"/>
          </a:xfrm>
        </p:spPr>
        <p:txBody>
          <a:bodyPr/>
          <a:lstStyle/>
          <a:p>
            <a:pPr algn="just" eaLnBrk="1" hangingPunct="1"/>
            <a:r>
              <a:rPr lang="uk-UA" smtClean="0"/>
              <a:t>Є головною посадовою особою територіальної громади відповідно села (добровільного об'єднання в одну територіальну громаду жителів кількох сіл), селища, міста. </a:t>
            </a:r>
          </a:p>
          <a:p>
            <a:pPr algn="just" eaLnBrk="1" hangingPunct="1"/>
            <a:r>
              <a:rPr lang="uk-UA" smtClean="0"/>
              <a:t>Очолює виконавчий комітет відповідної сільської, селищної, міської ради, головує на її засіданнях.</a:t>
            </a:r>
          </a:p>
          <a:p>
            <a:pPr algn="just" eaLnBrk="1" hangingPunct="1"/>
            <a:r>
              <a:rPr lang="uk-UA" smtClean="0"/>
              <a:t>Не може бути депутатом будь-якої ради, суміщати свою службову діяльність з іншою посадою, у тому числі на громадських засадах, займатися іншою оплачуваною (крім викладацької, наукової і творчої діяльності, медичної практики, інструкторської та </a:t>
            </a:r>
            <a:r>
              <a:rPr lang="en-US" smtClean="0"/>
              <a:t>  			</a:t>
            </a:r>
            <a:r>
              <a:rPr lang="uk-UA" smtClean="0"/>
              <a:t>суддівської практики із спорту) або </a:t>
            </a:r>
            <a:r>
              <a:rPr lang="en-US" smtClean="0"/>
              <a:t>				</a:t>
            </a:r>
            <a:r>
              <a:rPr lang="uk-UA" smtClean="0"/>
              <a:t>підприємницькою діяльністю.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211138" y="0"/>
            <a:ext cx="8783637" cy="728663"/>
          </a:xfrm>
        </p:spPr>
        <p:txBody>
          <a:bodyPr/>
          <a:lstStyle/>
          <a:p>
            <a:pPr algn="ctr" eaLnBrk="1" hangingPunct="1"/>
            <a:r>
              <a:rPr lang="uk-UA" b="1" smtClean="0"/>
              <a:t>Обов</a:t>
            </a:r>
            <a:r>
              <a:rPr lang="en-US" b="1" smtClean="0"/>
              <a:t>`</a:t>
            </a:r>
            <a:r>
              <a:rPr lang="uk-UA" b="1" smtClean="0"/>
              <a:t>язки депутата місцевої ради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975" y="750888"/>
            <a:ext cx="8270875" cy="4705350"/>
          </a:xfrm>
        </p:spPr>
        <p:txBody>
          <a:bodyPr/>
          <a:lstStyle/>
          <a:p>
            <a:pPr eaLnBrk="1" hangingPunct="1"/>
            <a:r>
              <a:rPr lang="uk-UA" smtClean="0"/>
              <a:t>підтримувати зв'язок з виборцями;</a:t>
            </a:r>
          </a:p>
          <a:p>
            <a:pPr eaLnBrk="1" hangingPunct="1"/>
            <a:r>
              <a:rPr lang="uk-UA" smtClean="0"/>
              <a:t>інформувати виборців про роботу місцевої ради та її органів;</a:t>
            </a:r>
          </a:p>
          <a:p>
            <a:pPr eaLnBrk="1" hangingPunct="1"/>
            <a:r>
              <a:rPr lang="uk-UA" smtClean="0"/>
              <a:t>брати участь у громадських слуханнях, в організації виконання рішень ради та її органів, доручень виборців, у масових заходах;</a:t>
            </a:r>
          </a:p>
          <a:p>
            <a:pPr eaLnBrk="1" hangingPunct="1"/>
            <a:r>
              <a:rPr lang="uk-UA" smtClean="0"/>
              <a:t> вивчати громадську думку і потреби територіальної громади;</a:t>
            </a:r>
          </a:p>
          <a:p>
            <a:pPr lvl="1" algn="just" eaLnBrk="1" hangingPunct="1"/>
            <a:r>
              <a:rPr lang="uk-UA" smtClean="0"/>
              <a:t>вести регулярний прийом виборців, розглядати пропозиції, звернення, заяви і скарги членів територіальної громади, вживати заходів щодо забезпечення їх оперативного вирішення.</a:t>
            </a:r>
            <a:endParaRPr lang="uk-UA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931862"/>
          </a:xfrm>
        </p:spPr>
        <p:txBody>
          <a:bodyPr/>
          <a:lstStyle/>
          <a:p>
            <a:pPr algn="ctr" eaLnBrk="1" hangingPunct="1"/>
            <a:r>
              <a:rPr lang="uk-UA" b="1" smtClean="0"/>
              <a:t>Підстави для відкликання депутата місцевої ради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059" y="1418540"/>
            <a:ext cx="8268219" cy="3953240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800" dirty="0"/>
              <a:t>1) порушення депутатом місцевої ради положень Конституції і законів України, що встановлено судом;</a:t>
            </a:r>
          </a:p>
          <a:p>
            <a:pPr marL="0" indent="0" eaLnBrk="1" hangingPunct="1">
              <a:buFontTx/>
              <a:buNone/>
              <a:defRPr/>
            </a:pPr>
            <a:r>
              <a:rPr lang="uk-UA" sz="2800" dirty="0"/>
              <a:t>2) пропуск депутатом місцевої ради протягом року більше половини пленарних засідань ради або засідань постійної комісії, невиконання ним без поважних причин рішень і доручень ради та її органів; </a:t>
            </a:r>
          </a:p>
          <a:p>
            <a:pPr marL="2171700" lvl="5" indent="0">
              <a:buFontTx/>
              <a:buNone/>
              <a:defRPr/>
            </a:pPr>
            <a:r>
              <a:rPr lang="uk-UA" sz="2800" dirty="0"/>
              <a:t>3) невідповідність практичної діяльності депутата місцевої ради основним принципам і положенням його передвиборної програми.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63513" y="0"/>
            <a:ext cx="8783637" cy="728663"/>
          </a:xfrm>
        </p:spPr>
        <p:txBody>
          <a:bodyPr/>
          <a:lstStyle/>
          <a:p>
            <a:pPr algn="ctr" eaLnBrk="1" hangingPunct="1"/>
            <a:r>
              <a:rPr lang="uk-UA" b="1" smtClean="0"/>
              <a:t>Основні засади місцевих виборів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369300" cy="47053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uk-UA" b="1" smtClean="0"/>
              <a:t>Вибори депутатів сільських, селищних рад </a:t>
            </a:r>
            <a:r>
              <a:rPr lang="uk-UA" smtClean="0"/>
              <a:t>проводяться </a:t>
            </a:r>
            <a:r>
              <a:rPr lang="uk-UA" b="1" smtClean="0">
                <a:solidFill>
                  <a:srgbClr val="FF0000"/>
                </a:solidFill>
              </a:rPr>
              <a:t>за мажоритарною системою </a:t>
            </a:r>
            <a:r>
              <a:rPr lang="uk-UA" smtClean="0"/>
              <a:t>відносної більшості в одномандатних виборчих округах, на які поділяється територія відповідно села, селища.</a:t>
            </a:r>
          </a:p>
          <a:p>
            <a:pPr algn="just" eaLnBrk="1" hangingPunct="1">
              <a:lnSpc>
                <a:spcPct val="90000"/>
              </a:lnSpc>
            </a:pPr>
            <a:r>
              <a:rPr lang="uk-UA" b="1" smtClean="0"/>
              <a:t>Вибори депутатів Верховної Ради Автономної Республіки Крим, обласних, районних, міських, районних у містах рад</a:t>
            </a:r>
            <a:r>
              <a:rPr lang="uk-UA" smtClean="0"/>
              <a:t> проводяться </a:t>
            </a:r>
            <a:r>
              <a:rPr lang="uk-UA" b="1" smtClean="0">
                <a:solidFill>
                  <a:srgbClr val="FF0000"/>
                </a:solidFill>
              </a:rPr>
              <a:t>за змішаною (мажоритарно-пропорційною) системою</a:t>
            </a:r>
            <a:r>
              <a:rPr lang="uk-UA" b="1" smtClean="0"/>
              <a:t>: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uk-UA" smtClean="0">
                <a:solidFill>
                  <a:srgbClr val="FF0000"/>
                </a:solidFill>
              </a:rPr>
              <a:t>50%</a:t>
            </a:r>
            <a:r>
              <a:rPr lang="uk-UA" smtClean="0"/>
              <a:t> за виборчими списками кандидатів у депутати від місцевих організацій політичних партій; 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uk-UA" smtClean="0">
                <a:solidFill>
                  <a:srgbClr val="FF0000"/>
                </a:solidFill>
              </a:rPr>
              <a:t>50% </a:t>
            </a:r>
            <a:r>
              <a:rPr lang="uk-UA" smtClean="0"/>
              <a:t>за мажоритарною системою відносної більшості в одномандатних виборчих округах </a:t>
            </a:r>
            <a:endParaRPr lang="uk-UA" b="1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uk-UA" sz="1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Основні засади місцевих виборів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2450" y="765175"/>
            <a:ext cx="8247063" cy="43878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uk-UA" b="1" smtClean="0"/>
          </a:p>
          <a:p>
            <a:pPr marL="0" indent="0" algn="just" eaLnBrk="1" hangingPunct="1">
              <a:buFontTx/>
              <a:buNone/>
            </a:pPr>
            <a:r>
              <a:rPr lang="en-US" sz="2800" b="1" smtClean="0"/>
              <a:t>	</a:t>
            </a:r>
            <a:r>
              <a:rPr lang="uk-UA" sz="2800" b="1" smtClean="0"/>
              <a:t>Вибори сільських, селищних, міських голів </a:t>
            </a:r>
            <a:r>
              <a:rPr lang="uk-UA" sz="2800" smtClean="0"/>
              <a:t>проводяться </a:t>
            </a:r>
            <a:r>
              <a:rPr lang="uk-UA" sz="2800" b="1" smtClean="0">
                <a:solidFill>
                  <a:srgbClr val="FF0000"/>
                </a:solidFill>
              </a:rPr>
              <a:t>за мажоритарною системою </a:t>
            </a:r>
            <a:r>
              <a:rPr lang="uk-UA" sz="2800" smtClean="0"/>
              <a:t>відносної більшості в єдиному одномандатному виборчому окрузі, межі якого збігаються з межами відповідно села (кількох сіл, жителі яких добровільно об'єдналися у сільську громаду), селища, міста згідно з існуючим адміністративно-територіальним устроєм.</a:t>
            </a:r>
            <a:endParaRPr lang="uk-UA" sz="1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Основні засади місцевих виборів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uk-UA" b="1" smtClean="0"/>
          </a:p>
          <a:p>
            <a:pPr marL="0" indent="0" eaLnBrk="1" hangingPunct="1">
              <a:buFontTx/>
              <a:buNone/>
            </a:pPr>
            <a:r>
              <a:rPr lang="uk-UA" sz="2800" b="1" smtClean="0"/>
              <a:t>Право голосу </a:t>
            </a:r>
            <a:r>
              <a:rPr lang="uk-UA" sz="2800" smtClean="0"/>
              <a:t>мають: </a:t>
            </a:r>
          </a:p>
          <a:p>
            <a:pPr lvl="1" eaLnBrk="1" hangingPunct="1"/>
            <a:r>
              <a:rPr lang="uk-UA" sz="2800" smtClean="0"/>
              <a:t>дієздатні громадяни України, </a:t>
            </a:r>
          </a:p>
          <a:p>
            <a:pPr lvl="1" eaLnBrk="1" hangingPunct="1"/>
            <a:r>
              <a:rPr lang="uk-UA" sz="2800" smtClean="0"/>
              <a:t>які належать до відповідних територіальних громад </a:t>
            </a:r>
            <a:endParaRPr lang="en-US" sz="2800" smtClean="0"/>
          </a:p>
          <a:p>
            <a:pPr lvl="1" eaLnBrk="1" hangingPunct="1"/>
            <a:r>
              <a:rPr lang="uk-UA" sz="2800" smtClean="0"/>
              <a:t>яким на день виборів виповнилося вісімнадцять років.</a:t>
            </a:r>
          </a:p>
          <a:p>
            <a:pPr marL="0" indent="0" eaLnBrk="1" hangingPunct="1"/>
            <a:endParaRPr lang="uk-UA" sz="1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Основні засади місцевих виборів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uk-UA" b="1" smtClean="0"/>
          </a:p>
          <a:p>
            <a:pPr marL="0" indent="0" eaLnBrk="1" hangingPunct="1">
              <a:buFontTx/>
              <a:buNone/>
            </a:pPr>
            <a:r>
              <a:rPr lang="uk-UA" sz="2800" b="1" smtClean="0"/>
              <a:t>Місцеві вибори </a:t>
            </a:r>
            <a:r>
              <a:rPr lang="uk-UA" sz="2800" smtClean="0"/>
              <a:t>є</a:t>
            </a:r>
          </a:p>
          <a:p>
            <a:pPr lvl="1" eaLnBrk="1" hangingPunct="1"/>
            <a:r>
              <a:rPr lang="uk-UA" sz="2800" b="1" i="1" smtClean="0"/>
              <a:t>прямими</a:t>
            </a:r>
            <a:endParaRPr lang="uk-UA" sz="2800" smtClean="0"/>
          </a:p>
          <a:p>
            <a:pPr lvl="1" eaLnBrk="1" hangingPunct="1"/>
            <a:r>
              <a:rPr lang="uk-UA" sz="2800" b="1" i="1" smtClean="0"/>
              <a:t>вільними</a:t>
            </a:r>
            <a:endParaRPr lang="uk-UA" sz="2800" smtClean="0"/>
          </a:p>
          <a:p>
            <a:pPr marL="0" indent="0" eaLnBrk="1" hangingPunct="1"/>
            <a:endParaRPr lang="uk-UA" sz="2800" smtClean="0"/>
          </a:p>
          <a:p>
            <a:pPr lvl="1" eaLnBrk="1" hangingPunct="1"/>
            <a:r>
              <a:rPr lang="uk-UA" sz="2800" smtClean="0"/>
              <a:t>Голосування на місцевих виборах є </a:t>
            </a:r>
            <a:r>
              <a:rPr lang="uk-UA" sz="2800" b="1" i="1" smtClean="0"/>
              <a:t>таємним</a:t>
            </a:r>
            <a:r>
              <a:rPr lang="uk-UA" sz="2800" smtClean="0"/>
              <a:t>. </a:t>
            </a:r>
          </a:p>
          <a:p>
            <a:pPr lvl="1" eaLnBrk="1" hangingPunct="1"/>
            <a:r>
              <a:rPr lang="uk-UA" sz="2800" smtClean="0"/>
              <a:t>Кожен виборець голосує на місцевих виборах </a:t>
            </a:r>
            <a:r>
              <a:rPr lang="uk-UA" sz="2800" b="1" i="1" smtClean="0"/>
              <a:t>особисто</a:t>
            </a:r>
            <a:r>
              <a:rPr lang="uk-UA" sz="2800" smtClean="0"/>
              <a:t>.</a:t>
            </a:r>
          </a:p>
          <a:p>
            <a:pPr marL="0" indent="0" eaLnBrk="1" hangingPunct="1"/>
            <a:endParaRPr lang="uk-UA" sz="1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Основні засади місцевих виборів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uk-UA" b="1" smtClean="0"/>
          </a:p>
          <a:p>
            <a:pPr marL="0" indent="0" eaLnBrk="1" hangingPunct="1">
              <a:buFontTx/>
              <a:buNone/>
            </a:pPr>
            <a:r>
              <a:rPr lang="uk-UA" sz="2800" b="1" i="1" smtClean="0"/>
              <a:t>Депутатом, сільським, селищним, міським головою</a:t>
            </a:r>
          </a:p>
          <a:p>
            <a:pPr lvl="1" eaLnBrk="1" hangingPunct="1"/>
            <a:r>
              <a:rPr lang="uk-UA" sz="2800" smtClean="0"/>
              <a:t>може бути обраний громадянин України, який має право голосу відповідно до статті 70 Конституції України, а саме:</a:t>
            </a:r>
          </a:p>
          <a:p>
            <a:pPr lvl="4" eaLnBrk="1" hangingPunct="1"/>
            <a:r>
              <a:rPr lang="en-US" sz="2800" smtClean="0"/>
              <a:t>  </a:t>
            </a:r>
            <a:r>
              <a:rPr lang="ru-RU" sz="2800" smtClean="0"/>
              <a:t>д</a:t>
            </a:r>
            <a:r>
              <a:rPr lang="uk-UA" sz="2800" smtClean="0"/>
              <a:t>ієздатний</a:t>
            </a:r>
          </a:p>
          <a:p>
            <a:pPr lvl="4" eaLnBrk="1" hangingPunct="1"/>
            <a:r>
              <a:rPr lang="en-US" sz="2800" smtClean="0"/>
              <a:t>  </a:t>
            </a:r>
            <a:r>
              <a:rPr lang="uk-UA" sz="2800" smtClean="0"/>
              <a:t>досяг 18-літнього віку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Основні засади місцевих виборів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uk-UA" b="1" smtClean="0"/>
          </a:p>
          <a:p>
            <a:pPr marL="0" indent="0" eaLnBrk="1" hangingPunct="1">
              <a:buFontTx/>
              <a:buNone/>
            </a:pPr>
            <a:r>
              <a:rPr lang="uk-UA" sz="2800" b="1" i="1" smtClean="0"/>
              <a:t>Депутатом, сільським, селищним, міським головою</a:t>
            </a:r>
          </a:p>
          <a:p>
            <a:pPr marL="0" indent="0" eaLnBrk="1" hangingPunct="1">
              <a:buFontTx/>
              <a:buNone/>
            </a:pPr>
            <a:endParaRPr lang="uk-UA" sz="2800" b="1" i="1" smtClean="0"/>
          </a:p>
          <a:p>
            <a:pPr lvl="1" eaLnBrk="1" hangingPunct="1"/>
            <a:r>
              <a:rPr lang="uk-UA" sz="2800" smtClean="0"/>
              <a:t>не може бути обраний громадянин України, який має судимість за вчинення умисного злочину, якщо ця судимість не погашена або не знята в установленому законом порядку.</a:t>
            </a:r>
            <a:endParaRPr lang="uk-UA" sz="2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150813" y="0"/>
            <a:ext cx="8783637" cy="606425"/>
          </a:xfrm>
        </p:spPr>
        <p:txBody>
          <a:bodyPr/>
          <a:lstStyle/>
          <a:p>
            <a:pPr algn="ctr" eaLnBrk="1" hangingPunct="1"/>
            <a:r>
              <a:rPr lang="uk-UA" b="1" smtClean="0"/>
              <a:t>Суб</a:t>
            </a:r>
            <a:r>
              <a:rPr lang="ru-RU" b="1" smtClean="0"/>
              <a:t>’</a:t>
            </a:r>
            <a:r>
              <a:rPr lang="uk-UA" b="1" smtClean="0"/>
              <a:t>єкти виборчого процесу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050" y="657225"/>
            <a:ext cx="8740775" cy="5456238"/>
          </a:xfrm>
        </p:spPr>
        <p:txBody>
          <a:bodyPr/>
          <a:lstStyle/>
          <a:p>
            <a:pPr eaLnBrk="1" hangingPunct="1"/>
            <a:r>
              <a:rPr lang="uk-UA" smtClean="0"/>
              <a:t>виборці,</a:t>
            </a:r>
          </a:p>
          <a:p>
            <a:pPr eaLnBrk="1" hangingPunct="1"/>
            <a:r>
              <a:rPr lang="uk-UA" smtClean="0"/>
              <a:t>Центральна виборча комісія, </a:t>
            </a:r>
          </a:p>
          <a:p>
            <a:pPr eaLnBrk="1" hangingPunct="1"/>
            <a:r>
              <a:rPr lang="uk-UA" smtClean="0"/>
              <a:t>виборчі комісії, </a:t>
            </a:r>
          </a:p>
          <a:p>
            <a:pPr eaLnBrk="1" hangingPunct="1"/>
            <a:r>
              <a:rPr lang="uk-UA" smtClean="0"/>
              <a:t>кандидати у депутати, </a:t>
            </a:r>
          </a:p>
          <a:p>
            <a:pPr eaLnBrk="1" hangingPunct="1"/>
            <a:r>
              <a:rPr lang="uk-UA" smtClean="0"/>
              <a:t>кандидати на посаду сільського, селищного, міського голови,</a:t>
            </a:r>
          </a:p>
          <a:p>
            <a:pPr eaLnBrk="1" hangingPunct="1"/>
            <a:r>
              <a:rPr lang="uk-UA" smtClean="0"/>
              <a:t>місцеві організації партій, які висунули кандидатів,</a:t>
            </a:r>
          </a:p>
          <a:p>
            <a:pPr eaLnBrk="1" hangingPunct="1"/>
            <a:r>
              <a:rPr lang="uk-UA" smtClean="0"/>
              <a:t>офіційні спостерігачі </a:t>
            </a:r>
          </a:p>
          <a:p>
            <a:pPr lvl="4" eaLnBrk="1" hangingPunct="1"/>
            <a:r>
              <a:rPr lang="uk-UA" sz="2200" smtClean="0"/>
              <a:t>від місцевих організацій партій, </a:t>
            </a:r>
          </a:p>
          <a:p>
            <a:pPr lvl="4" eaLnBrk="1" hangingPunct="1"/>
            <a:r>
              <a:rPr lang="uk-UA" sz="2200" smtClean="0"/>
              <a:t>від кандидатів у депутати, </a:t>
            </a:r>
          </a:p>
          <a:p>
            <a:pPr lvl="4" eaLnBrk="1" hangingPunct="1"/>
            <a:r>
              <a:rPr lang="uk-UA" sz="2200" smtClean="0"/>
              <a:t>від кандидатів на посаду сільського, селищного, міського голови, </a:t>
            </a:r>
          </a:p>
          <a:p>
            <a:pPr lvl="4" eaLnBrk="1" hangingPunct="1"/>
            <a:r>
              <a:rPr lang="uk-UA" sz="2200" smtClean="0"/>
              <a:t>від громадських організацій.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187325" y="0"/>
            <a:ext cx="8783638" cy="595313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План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825500"/>
            <a:ext cx="8502650" cy="5300663"/>
          </a:xfrm>
        </p:spPr>
        <p:txBody>
          <a:bodyPr/>
          <a:lstStyle/>
          <a:p>
            <a:pPr algn="just" eaLnBrk="1" hangingPunct="1"/>
            <a:r>
              <a:rPr lang="uk-UA" sz="2600" smtClean="0"/>
              <a:t>Місцеве самоврядування. Статус депутата місцевої ради.</a:t>
            </a:r>
          </a:p>
          <a:p>
            <a:pPr algn="just" eaLnBrk="1" hangingPunct="1"/>
            <a:r>
              <a:rPr lang="uk-UA" sz="2600" smtClean="0"/>
              <a:t>Діяльність депутата місцевої ради у виборчому окрузі.</a:t>
            </a:r>
          </a:p>
          <a:p>
            <a:pPr algn="just" eaLnBrk="1" hangingPunct="1"/>
            <a:r>
              <a:rPr lang="uk-UA" sz="2600" smtClean="0"/>
              <a:t>Основні засади місцевих виборів.</a:t>
            </a:r>
          </a:p>
          <a:p>
            <a:pPr algn="just" eaLnBrk="1" hangingPunct="1"/>
            <a:r>
              <a:rPr lang="uk-UA" sz="2600" smtClean="0"/>
              <a:t>Суб`єкти та етапи виборчого процесу. </a:t>
            </a:r>
          </a:p>
          <a:p>
            <a:pPr algn="just" eaLnBrk="1" hangingPunct="1"/>
            <a:r>
              <a:rPr lang="uk-UA" sz="2600" smtClean="0"/>
              <a:t>Види місцевих виборів, порядок і строки їх проведення.</a:t>
            </a:r>
          </a:p>
          <a:p>
            <a:pPr algn="just" eaLnBrk="1" hangingPunct="1"/>
            <a:r>
              <a:rPr lang="uk-UA" sz="2600" smtClean="0"/>
              <a:t>Виборчі округи, виборчі дільниці та виборчі комісії.</a:t>
            </a:r>
          </a:p>
          <a:p>
            <a:pPr lvl="2" algn="just" eaLnBrk="1" hangingPunct="1"/>
            <a:r>
              <a:rPr lang="uk-UA" sz="2600" smtClean="0"/>
              <a:t>Виборці, висування та реєстрація кандидатів.</a:t>
            </a:r>
          </a:p>
          <a:p>
            <a:pPr lvl="4" algn="just" eaLnBrk="1" hangingPunct="1"/>
            <a:r>
              <a:rPr lang="uk-UA" sz="2600" smtClean="0"/>
              <a:t> </a:t>
            </a:r>
            <a:r>
              <a:rPr lang="ru-RU" sz="2600" smtClean="0"/>
              <a:t>Голосування, в</a:t>
            </a:r>
            <a:r>
              <a:rPr lang="uk-UA" sz="2600" smtClean="0"/>
              <a:t>становлення та оголошення результатів виборів.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b="1" smtClean="0"/>
              <a:t/>
            </a:r>
            <a:br>
              <a:rPr lang="uk-UA" sz="2800" b="1" smtClean="0"/>
            </a:br>
            <a:r>
              <a:rPr lang="uk-UA" b="1" smtClean="0"/>
              <a:t>Етапи виборчого процесу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950913"/>
            <a:ext cx="8564563" cy="5546725"/>
          </a:xfrm>
        </p:spPr>
        <p:txBody>
          <a:bodyPr/>
          <a:lstStyle/>
          <a:p>
            <a:pPr lvl="1" algn="just" eaLnBrk="1" hangingPunct="1">
              <a:buFontTx/>
              <a:buNone/>
            </a:pPr>
            <a:r>
              <a:rPr lang="uk-UA" smtClean="0"/>
              <a:t>1) утворення виборчих округів;</a:t>
            </a:r>
          </a:p>
          <a:p>
            <a:pPr lvl="1" algn="just" eaLnBrk="1" hangingPunct="1">
              <a:buFontTx/>
              <a:buNone/>
            </a:pPr>
            <a:r>
              <a:rPr lang="uk-UA" smtClean="0"/>
              <a:t>2) формування складу територіальних виборчих комісій, утворення дільничних виборчих комісій;</a:t>
            </a:r>
          </a:p>
          <a:p>
            <a:pPr lvl="1" algn="just" eaLnBrk="1" hangingPunct="1">
              <a:buFontTx/>
              <a:buNone/>
            </a:pPr>
            <a:r>
              <a:rPr lang="uk-UA" smtClean="0"/>
              <a:t>3) складання списків виборців, їх перевірка та уточнення;</a:t>
            </a:r>
          </a:p>
          <a:p>
            <a:pPr lvl="1" algn="just" eaLnBrk="1" hangingPunct="1">
              <a:buFontTx/>
              <a:buNone/>
            </a:pPr>
            <a:r>
              <a:rPr lang="uk-UA" smtClean="0"/>
              <a:t>4) висування та реєстрація кандидатів у депутати та кандидатів на посаду сільського, селищного, міського голови;</a:t>
            </a:r>
          </a:p>
          <a:p>
            <a:pPr lvl="1" algn="just" eaLnBrk="1" hangingPunct="1">
              <a:buFontTx/>
              <a:buNone/>
            </a:pPr>
            <a:r>
              <a:rPr lang="uk-UA" smtClean="0"/>
              <a:t>5) проведення передвиборної агітації;</a:t>
            </a:r>
          </a:p>
          <a:p>
            <a:pPr lvl="1" algn="just" eaLnBrk="1" hangingPunct="1">
              <a:buFontTx/>
              <a:buNone/>
            </a:pPr>
            <a:r>
              <a:rPr lang="uk-UA" smtClean="0"/>
              <a:t>6) голосування у день виборів;</a:t>
            </a:r>
          </a:p>
          <a:p>
            <a:pPr lvl="4" algn="just" eaLnBrk="1" hangingPunct="1">
              <a:buFontTx/>
              <a:buNone/>
            </a:pPr>
            <a:r>
              <a:rPr lang="uk-UA" smtClean="0"/>
              <a:t>7) підрахунок голосів виборців, установлення підсумків голосування і результатів місцевих виборів.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Види місцевих виборів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169988"/>
            <a:ext cx="8734425" cy="5432425"/>
          </a:xfrm>
        </p:spPr>
        <p:txBody>
          <a:bodyPr/>
          <a:lstStyle/>
          <a:p>
            <a:pPr eaLnBrk="1" hangingPunct="1"/>
            <a:r>
              <a:rPr lang="uk-UA" sz="2800" smtClean="0"/>
              <a:t>Чергові - у зв'язку із закінченням строку повноважень депутатів і голів. </a:t>
            </a:r>
          </a:p>
          <a:p>
            <a:pPr eaLnBrk="1" hangingPunct="1"/>
            <a:r>
              <a:rPr lang="uk-UA" sz="2800" smtClean="0"/>
              <a:t>Позачергові – у разі дострокового припинення повноважень депутатів і голів. </a:t>
            </a:r>
          </a:p>
          <a:p>
            <a:pPr eaLnBrk="1" hangingPunct="1"/>
            <a:r>
              <a:rPr lang="uk-UA" sz="2800" smtClean="0"/>
              <a:t>Повторні – у разі визнання виборів такими, що не відбулися, або особи такою, що відмовилася від мандата. </a:t>
            </a:r>
          </a:p>
          <a:p>
            <a:pPr lvl="1" eaLnBrk="1" hangingPunct="1"/>
            <a:r>
              <a:rPr lang="uk-UA" sz="2800" smtClean="0"/>
              <a:t>Проміжні - у разі дострокового припинення повноважень окремого депутата.</a:t>
            </a:r>
          </a:p>
          <a:p>
            <a:pPr lvl="4" eaLnBrk="1" hangingPunct="1"/>
            <a:r>
              <a:rPr lang="uk-UA" sz="2800" smtClean="0"/>
              <a:t>Перші - у разі формування нових місцевих рад.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Кількість депутатів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1230313"/>
            <a:ext cx="8466137" cy="3932237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uk-UA" sz="2800" dirty="0" smtClean="0"/>
          </a:p>
          <a:p>
            <a:pPr marL="0" indent="0" eaLnBrk="1" hangingPunct="1">
              <a:buFontTx/>
              <a:buNone/>
              <a:defRPr/>
            </a:pPr>
            <a:r>
              <a:rPr lang="uk-UA" sz="2800" dirty="0" smtClean="0"/>
              <a:t>Загальний </a:t>
            </a:r>
            <a:r>
              <a:rPr lang="uk-UA" sz="2800" dirty="0"/>
              <a:t>склад (кількість депутатів) сільської, селищної, міської, районної у місті ради </a:t>
            </a:r>
            <a:r>
              <a:rPr lang="uk-UA" sz="2800" dirty="0" smtClean="0"/>
              <a:t>залежить від чисельності населення: </a:t>
            </a:r>
          </a:p>
          <a:p>
            <a:pPr marL="0" indent="0" eaLnBrk="1" hangingPunct="1">
              <a:buFontTx/>
              <a:buNone/>
              <a:defRPr/>
            </a:pPr>
            <a:endParaRPr lang="uk-UA" sz="28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uk-UA" sz="2800" dirty="0" smtClean="0"/>
              <a:t>від 12 депутатів (до 1 тисячі мешканців)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uk-UA" sz="2800" dirty="0" smtClean="0"/>
              <a:t>до 150 депутатів (понад 2 мільйони мешканців)</a:t>
            </a:r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Система виборчих комісій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5974" y="1170432"/>
            <a:ext cx="8784201" cy="4566691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dirty="0"/>
              <a:t>1) Центральна виборча комісія, </a:t>
            </a:r>
          </a:p>
          <a:p>
            <a:pPr marL="0" indent="0" eaLnBrk="1" hangingPunct="1">
              <a:buFontTx/>
              <a:buNone/>
              <a:defRPr/>
            </a:pPr>
            <a:r>
              <a:rPr lang="uk-UA" dirty="0"/>
              <a:t>2) територіальні виборчі комісії:</a:t>
            </a:r>
          </a:p>
          <a:p>
            <a:pPr lvl="6" indent="-342900">
              <a:buFont typeface="Arial" pitchFamily="34" charset="0"/>
              <a:buChar char="•"/>
              <a:defRPr/>
            </a:pPr>
            <a:r>
              <a:rPr lang="uk-UA" dirty="0"/>
              <a:t>виборча комісія Автономної Республіки Крим;</a:t>
            </a:r>
          </a:p>
          <a:p>
            <a:pPr lvl="6" indent="-342900">
              <a:buFont typeface="Arial" pitchFamily="34" charset="0"/>
              <a:buChar char="•"/>
              <a:defRPr/>
            </a:pPr>
            <a:r>
              <a:rPr lang="uk-UA" dirty="0"/>
              <a:t>обласні виборчі комісії;</a:t>
            </a:r>
          </a:p>
          <a:p>
            <a:pPr lvl="6" indent="-342900">
              <a:buFont typeface="Arial" pitchFamily="34" charset="0"/>
              <a:buChar char="•"/>
              <a:defRPr/>
            </a:pPr>
            <a:r>
              <a:rPr lang="uk-UA" dirty="0"/>
              <a:t>районні виборчі комісії;</a:t>
            </a:r>
          </a:p>
          <a:p>
            <a:pPr lvl="6" indent="-342900">
              <a:buFont typeface="Arial" pitchFamily="34" charset="0"/>
              <a:buChar char="•"/>
              <a:defRPr/>
            </a:pPr>
            <a:r>
              <a:rPr lang="uk-UA" dirty="0"/>
              <a:t>міські виборчі комісії (у тому числі міст Києва та Севастополя);</a:t>
            </a:r>
          </a:p>
          <a:p>
            <a:pPr lvl="6" indent="-342900">
              <a:buFont typeface="Arial" pitchFamily="34" charset="0"/>
              <a:buChar char="•"/>
              <a:defRPr/>
            </a:pPr>
            <a:r>
              <a:rPr lang="uk-UA" dirty="0"/>
              <a:t>районні у містах виборчі комісії (у містах з районним поділом);</a:t>
            </a:r>
          </a:p>
          <a:p>
            <a:pPr lvl="6" indent="-342900">
              <a:buFont typeface="Arial" pitchFamily="34" charset="0"/>
              <a:buChar char="•"/>
              <a:defRPr/>
            </a:pPr>
            <a:r>
              <a:rPr lang="uk-UA" dirty="0"/>
              <a:t>селищні, сільські виборчі комісії;</a:t>
            </a:r>
          </a:p>
          <a:p>
            <a:pPr marL="2171700" lvl="5" indent="0">
              <a:buFontTx/>
              <a:buNone/>
              <a:defRPr/>
            </a:pPr>
            <a:r>
              <a:rPr lang="uk-UA" dirty="0"/>
              <a:t>3) дільничні виборчі комісії.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Державний реєстр виборців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eaLnBrk="1" hangingPunct="1">
              <a:defRPr/>
            </a:pPr>
            <a:endParaRPr lang="uk-UA" sz="800" dirty="0"/>
          </a:p>
          <a:p>
            <a:pPr eaLnBrk="1" hangingPunct="1">
              <a:defRPr/>
            </a:pPr>
            <a:endParaRPr lang="uk-UA" sz="800" dirty="0" smtClean="0"/>
          </a:p>
          <a:p>
            <a:pPr marL="0" indent="0" algn="ctr" eaLnBrk="1" hangingPunct="1">
              <a:buFontTx/>
              <a:buNone/>
              <a:defRPr/>
            </a:pPr>
            <a:r>
              <a:rPr lang="ru-RU" b="1" dirty="0" err="1" smtClean="0">
                <a:solidFill>
                  <a:srgbClr val="C00000"/>
                </a:solidFill>
              </a:rPr>
              <a:t>Перевірте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свої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дані</a:t>
            </a:r>
            <a:r>
              <a:rPr lang="ru-RU" b="1" dirty="0" smtClean="0">
                <a:solidFill>
                  <a:srgbClr val="C00000"/>
                </a:solidFill>
              </a:rPr>
              <a:t> у Державному </a:t>
            </a:r>
            <a:r>
              <a:rPr lang="ru-RU" b="1" dirty="0" err="1" smtClean="0">
                <a:solidFill>
                  <a:srgbClr val="C00000"/>
                </a:solidFill>
              </a:rPr>
              <a:t>реєстрі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виборців</a:t>
            </a:r>
            <a:r>
              <a:rPr lang="ru-RU" b="1" dirty="0" smtClean="0">
                <a:solidFill>
                  <a:srgbClr val="C00000"/>
                </a:solidFill>
              </a:rPr>
              <a:t> онлайн через </a:t>
            </a:r>
            <a:r>
              <a:rPr lang="ru-RU" b="1" dirty="0" err="1" smtClean="0">
                <a:solidFill>
                  <a:srgbClr val="C00000"/>
                </a:solidFill>
              </a:rPr>
              <a:t>Особистий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кабінет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виборця</a:t>
            </a:r>
            <a:r>
              <a:rPr lang="ru-RU" b="1" dirty="0" smtClean="0">
                <a:solidFill>
                  <a:srgbClr val="C00000"/>
                </a:solidFill>
              </a:rPr>
              <a:t>!!!  </a:t>
            </a:r>
            <a:r>
              <a:rPr lang="uk-UA" u="sng" dirty="0">
                <a:hlinkClick r:id="rId2"/>
              </a:rPr>
              <a:t>https://www.drv.gov.ua/apex/f?p=111:LOGIN</a:t>
            </a:r>
            <a:endParaRPr lang="uk-UA" dirty="0" smtClean="0"/>
          </a:p>
        </p:txBody>
      </p:sp>
      <p:pic>
        <p:nvPicPr>
          <p:cNvPr id="50179" name="Рисунок 3" descr="https://encrypted-tbn0.gstatic.com/images?q=tbn:ANd9GcRll19QwnWwZlrgRuLoa0nnVbMjF3Utyp2dp_lVIK8UnbAsFeQ7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9788" y="1122363"/>
            <a:ext cx="4803775" cy="336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Територіальна виборча комісія реєструє: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4705350"/>
          </a:xfrm>
        </p:spPr>
        <p:txBody>
          <a:bodyPr/>
          <a:lstStyle/>
          <a:p>
            <a:pPr eaLnBrk="1" hangingPunct="1"/>
            <a:r>
              <a:rPr lang="uk-UA" smtClean="0"/>
              <a:t>кандидатів у депутати у багатомандатному виборчому окрузі, </a:t>
            </a:r>
          </a:p>
          <a:p>
            <a:pPr eaLnBrk="1" hangingPunct="1"/>
            <a:r>
              <a:rPr lang="uk-UA" smtClean="0"/>
              <a:t>кандидата в депутати, висунутого місцевою організацією партії в одномандатному, одномандатному мажоритарному виборчому окрузі,</a:t>
            </a:r>
          </a:p>
          <a:p>
            <a:pPr eaLnBrk="1" hangingPunct="1"/>
            <a:r>
              <a:rPr lang="uk-UA" smtClean="0"/>
              <a:t>кандидата в депутати в одномандатному, одномандатному мажоритарному виборчому окрузі, висунутого шляхом самовисування,</a:t>
            </a:r>
          </a:p>
          <a:p>
            <a:pPr eaLnBrk="1" hangingPunct="1"/>
            <a:r>
              <a:rPr lang="uk-UA" smtClean="0"/>
              <a:t>кандидата на посаду сільського, селищного, міського голови, висунутого місцевою організацією партії,</a:t>
            </a:r>
          </a:p>
          <a:p>
            <a:pPr lvl="4" eaLnBrk="1" hangingPunct="1"/>
            <a:r>
              <a:rPr lang="uk-UA" smtClean="0"/>
              <a:t>кандидата на посаду сільського, селищного, міського голови, висунутого шляхом самовисування.</a:t>
            </a:r>
          </a:p>
          <a:p>
            <a:pPr eaLnBrk="1" hangingPunct="1"/>
            <a:endParaRPr 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981075"/>
          </a:xfrm>
        </p:spPr>
        <p:txBody>
          <a:bodyPr/>
          <a:lstStyle/>
          <a:p>
            <a:pPr algn="ctr" eaLnBrk="1" hangingPunct="1"/>
            <a:r>
              <a:rPr lang="uk-UA" b="1" smtClean="0"/>
              <a:t>Територіальна виборча комісія відмовляє у разі: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352550"/>
            <a:ext cx="8783637" cy="4384675"/>
          </a:xfrm>
        </p:spPr>
        <p:txBody>
          <a:bodyPr/>
          <a:lstStyle/>
          <a:p>
            <a:pPr eaLnBrk="1" hangingPunct="1"/>
            <a:r>
              <a:rPr lang="uk-UA" smtClean="0"/>
              <a:t>порушення встановленого законом порядку висування кандидата, в тому числі перевищення кількості кандидатів у депутати, які можуть бути висунуті у відповідному виборчому окрузі;</a:t>
            </a:r>
          </a:p>
          <a:p>
            <a:pPr eaLnBrk="1" hangingPunct="1"/>
            <a:r>
              <a:rPr lang="uk-UA" smtClean="0"/>
              <a:t>відсутності передбачених законом документів;</a:t>
            </a:r>
          </a:p>
          <a:p>
            <a:pPr eaLnBrk="1" hangingPunct="1"/>
            <a:r>
              <a:rPr lang="uk-UA" smtClean="0"/>
              <a:t>припинення громадянства України кандидата;</a:t>
            </a:r>
          </a:p>
          <a:p>
            <a:pPr eaLnBrk="1" hangingPunct="1"/>
            <a:r>
              <a:rPr lang="uk-UA" smtClean="0"/>
              <a:t>визнання судом кандидата недієздатним, набрання щодо нього законної сили обвинувальним вироком суду за вчинення умисного злочину;</a:t>
            </a:r>
          </a:p>
          <a:p>
            <a:pPr lvl="4" eaLnBrk="1" hangingPunct="1"/>
            <a:r>
              <a:rPr lang="uk-UA" smtClean="0"/>
              <a:t>виявлення територіальною виборчою комісією обставин, за яких особу не може бути обрано депутатом або сільським, селищним, міським головою.</a:t>
            </a:r>
          </a:p>
          <a:p>
            <a:pPr eaLnBrk="1" hangingPunct="1"/>
            <a:endParaRPr 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Голосування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eaLnBrk="1" hangingPunct="1"/>
            <a:r>
              <a:rPr lang="uk-UA" sz="2800" smtClean="0"/>
              <a:t>спеціально відведені та облаштовані приміщення</a:t>
            </a:r>
          </a:p>
          <a:p>
            <a:pPr lvl="2" eaLnBrk="1" hangingPunct="1"/>
            <a:r>
              <a:rPr lang="uk-UA" sz="2800" smtClean="0"/>
              <a:t>кабіни для таємного голосування</a:t>
            </a:r>
          </a:p>
          <a:p>
            <a:pPr lvl="2" eaLnBrk="1" hangingPunct="1"/>
            <a:r>
              <a:rPr lang="uk-UA" sz="2800" smtClean="0"/>
              <a:t>місця видачі виборчих бюлетенів </a:t>
            </a:r>
          </a:p>
          <a:p>
            <a:pPr lvl="2" eaLnBrk="1" hangingPunct="1"/>
            <a:r>
              <a:rPr lang="uk-UA" sz="2800" smtClean="0"/>
              <a:t>виборчі скриньки </a:t>
            </a:r>
          </a:p>
          <a:p>
            <a:pPr eaLnBrk="1" hangingPunct="1"/>
            <a:r>
              <a:rPr lang="uk-UA" sz="2800" smtClean="0"/>
              <a:t>з 8 до 20 години</a:t>
            </a:r>
          </a:p>
          <a:p>
            <a:pPr eaLnBrk="1" hangingPunct="1"/>
            <a:r>
              <a:rPr lang="uk-UA" sz="2800" smtClean="0"/>
              <a:t>про час і місце голосування дільнична виборча комісія повідомляє виборців не пізніш як за десять днів до дня його проведення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Підрахунок голосів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eaLnBrk="1" hangingPunct="1"/>
            <a:endParaRPr lang="uk-UA" smtClean="0"/>
          </a:p>
        </p:txBody>
      </p:sp>
      <p:pic>
        <p:nvPicPr>
          <p:cNvPr id="54275" name="Рисунок 3" descr="https://encrypted-tbn0.gstatic.com/images?q=tbn:ANd9GcT9ELlME1XJxv57HrPQtIyHXzdzCat_00JIxA86BBYd00GAh_x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1963" y="1377950"/>
            <a:ext cx="5705475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Підрахунок голосів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878887" cy="470535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/>
              <a:t>здійснюється </a:t>
            </a:r>
            <a:r>
              <a:rPr lang="uk-UA" dirty="0"/>
              <a:t>відкрито і гласно членами дільничної виборчої комісії на її </a:t>
            </a:r>
            <a:r>
              <a:rPr lang="uk-UA" dirty="0" smtClean="0"/>
              <a:t>засіданні,</a:t>
            </a:r>
          </a:p>
          <a:p>
            <a:pPr eaLnBrk="1" hangingPunct="1">
              <a:defRPr/>
            </a:pPr>
            <a:r>
              <a:rPr lang="uk-UA" dirty="0" smtClean="0"/>
              <a:t>у </a:t>
            </a:r>
            <a:r>
              <a:rPr lang="uk-UA" dirty="0"/>
              <a:t>тому ж приміщенні, де відбувалося </a:t>
            </a:r>
            <a:r>
              <a:rPr lang="uk-UA" dirty="0" smtClean="0"/>
              <a:t>голосування. </a:t>
            </a:r>
          </a:p>
          <a:p>
            <a:pPr marL="0" indent="0" eaLnBrk="1" hangingPunct="1">
              <a:buFontTx/>
              <a:buNone/>
              <a:defRPr/>
            </a:pPr>
            <a:r>
              <a:rPr lang="uk-UA" b="1" dirty="0" smtClean="0"/>
              <a:t>Голосування визнається недійсним </a:t>
            </a:r>
          </a:p>
          <a:p>
            <a:pPr eaLnBrk="1" hangingPunct="1">
              <a:defRPr/>
            </a:pPr>
            <a:r>
              <a:rPr lang="uk-UA" dirty="0" smtClean="0"/>
              <a:t>виявлення фактів незаконного голосування, що </a:t>
            </a:r>
            <a:r>
              <a:rPr lang="uk-UA" dirty="0"/>
              <a:t>перевищує </a:t>
            </a:r>
            <a:r>
              <a:rPr lang="uk-UA" dirty="0" smtClean="0"/>
              <a:t>5% від кількості виборців, які отримали бюлетені,</a:t>
            </a:r>
          </a:p>
          <a:p>
            <a:pPr lvl="1" eaLnBrk="1" hangingPunct="1">
              <a:defRPr/>
            </a:pPr>
            <a:r>
              <a:rPr lang="uk-UA" dirty="0"/>
              <a:t>знищення або пошкодження виборчої скриньки (скриньок), що унеможливлює встановлення змісту виборчих </a:t>
            </a:r>
            <a:r>
              <a:rPr lang="uk-UA" dirty="0" smtClean="0"/>
              <a:t>бюлетенів (10%),</a:t>
            </a:r>
          </a:p>
          <a:p>
            <a:pPr lvl="2" eaLnBrk="1" hangingPunct="1">
              <a:defRPr/>
            </a:pPr>
            <a:r>
              <a:rPr lang="uk-UA" dirty="0"/>
              <a:t>виявлення у виборчих скриньках виборчих бюлетенів </a:t>
            </a:r>
            <a:r>
              <a:rPr lang="uk-UA" dirty="0" smtClean="0"/>
              <a:t>більше, </a:t>
            </a:r>
            <a:r>
              <a:rPr lang="uk-UA" dirty="0"/>
              <a:t>ніж на 5</a:t>
            </a:r>
            <a:r>
              <a:rPr lang="uk-UA" dirty="0" smtClean="0"/>
              <a:t>% виборців.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73112"/>
          </a:xfrm>
        </p:spPr>
        <p:txBody>
          <a:bodyPr/>
          <a:lstStyle/>
          <a:p>
            <a:pPr algn="ctr" eaLnBrk="1" hangingPunct="1"/>
            <a:r>
              <a:rPr lang="uk-UA" b="1" smtClean="0"/>
              <a:t>Місцеве самоврядування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988" y="1055688"/>
            <a:ext cx="8064500" cy="5094287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uk-UA" sz="2000" smtClean="0"/>
              <a:t>.</a:t>
            </a:r>
          </a:p>
          <a:p>
            <a:pPr lvl="1" algn="just" eaLnBrk="1" hangingPunct="1"/>
            <a:r>
              <a:rPr lang="en-US" sz="2800" smtClean="0"/>
              <a:t>    </a:t>
            </a:r>
            <a:r>
              <a:rPr lang="uk-UA" sz="2800" smtClean="0"/>
              <a:t>Це гарантоване державою право та реальна здатність територіальної громади </a:t>
            </a:r>
            <a:r>
              <a:rPr lang="uk-UA" sz="2800" b="1" i="1" smtClean="0"/>
              <a:t>–</a:t>
            </a:r>
            <a:r>
              <a:rPr lang="uk-UA" sz="2800" smtClean="0"/>
              <a:t> жителів села чи добровільного об'єднання у сільську громаду жителів кількох сіл, селища, міста </a:t>
            </a:r>
            <a:r>
              <a:rPr lang="uk-UA" sz="2800" b="1" i="1" smtClean="0"/>
              <a:t>–</a:t>
            </a:r>
            <a:r>
              <a:rPr lang="uk-UA" sz="2800" smtClean="0"/>
              <a:t> самостійно або під відповідальність органів та посадових осіб місцевого самоврядування вирішувати питання місцевого значення у межах Конституції і законів України</a:t>
            </a:r>
          </a:p>
          <a:p>
            <a:pPr marL="0" indent="0" eaLnBrk="1" hangingPunct="1"/>
            <a:endParaRPr lang="uk-UA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Результати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031875"/>
            <a:ext cx="8355012" cy="4705350"/>
          </a:xfrm>
        </p:spPr>
        <p:txBody>
          <a:bodyPr/>
          <a:lstStyle/>
          <a:p>
            <a:pPr eaLnBrk="1" hangingPunct="1"/>
            <a:endParaRPr lang="uk-UA" sz="2800" smtClean="0"/>
          </a:p>
          <a:p>
            <a:pPr lvl="1" algn="just" eaLnBrk="1" hangingPunct="1">
              <a:buFontTx/>
              <a:buNone/>
            </a:pPr>
            <a:r>
              <a:rPr lang="en-US" sz="2800" smtClean="0"/>
              <a:t>	</a:t>
            </a:r>
            <a:r>
              <a:rPr lang="uk-UA" sz="2800" smtClean="0"/>
              <a:t>Територіальна виборча комісія не пізніше як на </a:t>
            </a:r>
            <a:r>
              <a:rPr lang="uk-UA" sz="2800" b="1" i="1" smtClean="0"/>
              <a:t>п'ятий день </a:t>
            </a:r>
            <a:r>
              <a:rPr lang="uk-UA" sz="2800" smtClean="0"/>
              <a:t>з дня встановлення результатів виборів депутатів, сільського, селищного, міського голови </a:t>
            </a:r>
            <a:r>
              <a:rPr lang="uk-UA" sz="2800" b="1" i="1" smtClean="0"/>
              <a:t>офіційно оприлюднює результати</a:t>
            </a:r>
            <a:r>
              <a:rPr lang="uk-UA" sz="2800" smtClean="0"/>
              <a:t> місцевих виборів шляхом опублікування у відповідних місцевих друкованих засобах масової інформації.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2800" b="1" smtClean="0"/>
              <a:t/>
            </a:r>
            <a:br>
              <a:rPr lang="uk-UA" sz="2800" b="1" smtClean="0"/>
            </a:br>
            <a:r>
              <a:rPr lang="uk-UA" b="1" smtClean="0"/>
              <a:t>Наступні вибори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2588" y="1031875"/>
            <a:ext cx="8761412" cy="3876675"/>
          </a:xfrm>
        </p:spPr>
        <p:txBody>
          <a:bodyPr/>
          <a:lstStyle/>
          <a:p>
            <a:pPr eaLnBrk="1" hangingPunct="1"/>
            <a:endParaRPr lang="uk-UA" sz="2800" smtClean="0"/>
          </a:p>
          <a:p>
            <a:pPr algn="ctr" eaLnBrk="1" hangingPunct="1">
              <a:buFontTx/>
              <a:buNone/>
            </a:pPr>
            <a:r>
              <a:rPr lang="uk-UA" sz="3200" smtClean="0"/>
              <a:t>Наступні чергові вибори </a:t>
            </a:r>
          </a:p>
          <a:p>
            <a:pPr algn="ctr" eaLnBrk="1" hangingPunct="1">
              <a:buFontTx/>
              <a:buNone/>
            </a:pPr>
            <a:r>
              <a:rPr lang="uk-UA" sz="3200" smtClean="0"/>
              <a:t>депутатів місцевих рад </a:t>
            </a:r>
          </a:p>
          <a:p>
            <a:pPr algn="ctr" eaLnBrk="1" hangingPunct="1">
              <a:buFontTx/>
              <a:buNone/>
            </a:pPr>
            <a:r>
              <a:rPr lang="uk-UA" sz="3200" smtClean="0"/>
              <a:t>та сільських, селищних, міських голів</a:t>
            </a:r>
          </a:p>
          <a:p>
            <a:pPr algn="ctr" eaLnBrk="1" hangingPunct="1">
              <a:buFontTx/>
              <a:buNone/>
            </a:pPr>
            <a:r>
              <a:rPr lang="uk-UA" sz="3200" smtClean="0"/>
              <a:t> відбудуться </a:t>
            </a:r>
          </a:p>
          <a:p>
            <a:pPr algn="ctr" eaLnBrk="1" hangingPunct="1">
              <a:buFontTx/>
              <a:buNone/>
            </a:pPr>
            <a:r>
              <a:rPr lang="uk-UA" sz="3200" smtClean="0"/>
              <a:t>в останню неділю жовтня 2015 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73112"/>
          </a:xfrm>
        </p:spPr>
        <p:txBody>
          <a:bodyPr/>
          <a:lstStyle/>
          <a:p>
            <a:pPr algn="ctr" eaLnBrk="1" hangingPunct="1"/>
            <a:r>
              <a:rPr lang="uk-UA" b="1" smtClean="0"/>
              <a:t>Місцеве самоврядування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1031875"/>
            <a:ext cx="8783637" cy="509428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uk-UA" sz="2800" smtClean="0"/>
              <a:t>Система місцевого самоврядування включає:</a:t>
            </a:r>
          </a:p>
          <a:p>
            <a:pPr lvl="1" eaLnBrk="1" hangingPunct="1"/>
            <a:r>
              <a:rPr lang="uk-UA" sz="2800" smtClean="0"/>
              <a:t>територіальну громаду;</a:t>
            </a:r>
          </a:p>
          <a:p>
            <a:pPr lvl="1" eaLnBrk="1" hangingPunct="1"/>
            <a:r>
              <a:rPr lang="uk-UA" sz="2800" smtClean="0"/>
              <a:t>сільську, селищну, міську раду;</a:t>
            </a:r>
          </a:p>
          <a:p>
            <a:pPr lvl="1" eaLnBrk="1" hangingPunct="1"/>
            <a:r>
              <a:rPr lang="uk-UA" sz="2800" smtClean="0"/>
              <a:t>сільського, селищного, міського голову;</a:t>
            </a:r>
          </a:p>
          <a:p>
            <a:pPr lvl="1" eaLnBrk="1" hangingPunct="1"/>
            <a:r>
              <a:rPr lang="uk-UA" sz="2800" smtClean="0"/>
              <a:t>виконавчі органи сільської, селищної, міської ради;</a:t>
            </a:r>
          </a:p>
          <a:p>
            <a:pPr lvl="2" eaLnBrk="1" hangingPunct="1"/>
            <a:r>
              <a:rPr lang="uk-UA" sz="2800" smtClean="0"/>
              <a:t>районні та обласні ради, що представляють спільні інтереси територіальних громад сіл, селищ, міст;</a:t>
            </a:r>
          </a:p>
          <a:p>
            <a:pPr lvl="4" eaLnBrk="1" hangingPunct="1"/>
            <a:r>
              <a:rPr lang="uk-UA" sz="2800" smtClean="0"/>
              <a:t>органи самоорганізації населення.</a:t>
            </a:r>
            <a:endParaRPr lang="uk-UA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Депутат місцевої ради 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862013"/>
            <a:ext cx="8478838" cy="46021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uk-UA" sz="2800" smtClean="0"/>
          </a:p>
          <a:p>
            <a:pPr lvl="1" algn="just" eaLnBrk="1" hangingPunct="1"/>
            <a:r>
              <a:rPr lang="uk-UA" sz="2800" smtClean="0"/>
              <a:t>Представник інтересів територіальної громади, виборців свого виборчого округу. </a:t>
            </a:r>
          </a:p>
          <a:p>
            <a:pPr lvl="1" algn="just" eaLnBrk="1" hangingPunct="1"/>
            <a:r>
              <a:rPr lang="uk-UA" sz="2800" smtClean="0"/>
              <a:t>Він зобов'язаний виражати і захищати інтереси відповідної територіальної громади та її частини </a:t>
            </a:r>
            <a:r>
              <a:rPr lang="uk-UA" sz="2800" b="1" i="1" smtClean="0"/>
              <a:t>–</a:t>
            </a:r>
            <a:r>
              <a:rPr lang="uk-UA" sz="2800" smtClean="0"/>
              <a:t> виборців свого виборчого округу, виконувати їх доручення у межах своїх повноважень, наданих законом, брати активну участь у здійсненні місцевого самоврядування.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b="1" smtClean="0"/>
              <a:t>Депутат місцевої ради 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5150" y="750888"/>
            <a:ext cx="8307388" cy="46021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uk-UA" sz="2800" smtClean="0"/>
          </a:p>
          <a:p>
            <a:pPr lvl="1" algn="just" eaLnBrk="1" hangingPunct="1">
              <a:lnSpc>
                <a:spcPct val="90000"/>
              </a:lnSpc>
            </a:pPr>
            <a:r>
              <a:rPr lang="uk-UA" sz="2800" smtClean="0"/>
              <a:t>Набуває своїх повноважень у результаті обрання його до ради відповідно до Закону України «Про вибори депутатів місцевих рад та сільських, селищних, міських голів».</a:t>
            </a:r>
            <a:endParaRPr lang="en-US" sz="2800" smtClean="0"/>
          </a:p>
          <a:p>
            <a:pPr lvl="1" algn="just" eaLnBrk="1" hangingPunct="1">
              <a:lnSpc>
                <a:spcPct val="90000"/>
              </a:lnSpc>
              <a:buFontTx/>
              <a:buNone/>
            </a:pPr>
            <a:endParaRPr lang="uk-UA" sz="2800" smtClean="0"/>
          </a:p>
          <a:p>
            <a:pPr lvl="1" algn="just" eaLnBrk="1" hangingPunct="1">
              <a:lnSpc>
                <a:spcPct val="90000"/>
              </a:lnSpc>
            </a:pPr>
            <a:r>
              <a:rPr lang="uk-UA" sz="2800" smtClean="0"/>
              <a:t>Статус депутата місцевої ради змінюється відповідно до зміни статусу ради, до якої його обрано, у зв'язку зі змінами в адміністративно-територіальному устрої відповідної території.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520700"/>
          </a:xfrm>
        </p:spPr>
        <p:txBody>
          <a:bodyPr/>
          <a:lstStyle/>
          <a:p>
            <a:pPr algn="ctr" eaLnBrk="1" hangingPunct="1"/>
            <a:r>
              <a:rPr lang="uk-UA" sz="2800" b="1" smtClean="0"/>
              <a:t>Депутат місцевої ради 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50" y="935038"/>
            <a:ext cx="8799513" cy="539432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uk-UA" sz="2800" smtClean="0"/>
              <a:t>повинен дотримуватися таких</a:t>
            </a:r>
            <a:endParaRPr lang="en-US" sz="2800" smtClean="0"/>
          </a:p>
          <a:p>
            <a:pPr marL="0" indent="0" algn="ctr" eaLnBrk="1" hangingPunct="1">
              <a:buFontTx/>
              <a:buNone/>
            </a:pPr>
            <a:r>
              <a:rPr lang="uk-UA" sz="2800" smtClean="0"/>
              <a:t> </a:t>
            </a:r>
            <a:r>
              <a:rPr lang="uk-UA" sz="2800" b="1" i="1" smtClean="0"/>
              <a:t>правил депутатської етики</a:t>
            </a:r>
            <a:r>
              <a:rPr lang="uk-UA" sz="2800" smtClean="0"/>
              <a:t>: </a:t>
            </a:r>
          </a:p>
          <a:p>
            <a:pPr marL="400050" lvl="1" indent="0" eaLnBrk="1" hangingPunct="1">
              <a:buFontTx/>
              <a:buNone/>
            </a:pPr>
            <a:r>
              <a:rPr lang="uk-UA" sz="2800" smtClean="0"/>
              <a:t>1) керуватися загальнодержавними інтересами та інтересами територіальної громади чи виборців свого виборчого округу, від яких його обрано;</a:t>
            </a:r>
          </a:p>
          <a:p>
            <a:pPr marL="400050" lvl="1" indent="0" algn="just" eaLnBrk="1" hangingPunct="1">
              <a:buFontTx/>
              <a:buNone/>
            </a:pPr>
            <a:r>
              <a:rPr lang="uk-UA" sz="2800" smtClean="0"/>
              <a:t>2) не використовувати депутатський мандат в особистих інтересах чи в корисливих цілях;</a:t>
            </a:r>
          </a:p>
          <a:p>
            <a:pPr marL="1714500" lvl="4" indent="0" algn="just" eaLnBrk="1" hangingPunct="1">
              <a:buFontTx/>
              <a:buNone/>
            </a:pPr>
            <a:r>
              <a:rPr lang="uk-UA" sz="2800" smtClean="0"/>
              <a:t>3) керуватися у своїй діяльності та поведінці загальновизнаними принципами порядності, честі і гідності;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87325" y="0"/>
            <a:ext cx="8783638" cy="728663"/>
          </a:xfrm>
        </p:spPr>
        <p:txBody>
          <a:bodyPr/>
          <a:lstStyle/>
          <a:p>
            <a:pPr algn="ctr" eaLnBrk="1" hangingPunct="1"/>
            <a:r>
              <a:rPr lang="uk-UA" b="1" smtClean="0"/>
              <a:t>Депутат місцевої ради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2649" y="800613"/>
            <a:ext cx="8784201" cy="4601496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uk-UA" sz="2800" dirty="0" smtClean="0"/>
              <a:t>повинен </a:t>
            </a:r>
            <a:r>
              <a:rPr lang="uk-UA" sz="2800" dirty="0"/>
              <a:t>дотримуватися таких </a:t>
            </a:r>
            <a:r>
              <a:rPr lang="uk-UA" sz="2800" b="1" i="1" dirty="0"/>
              <a:t>правил депутатської етики</a:t>
            </a:r>
            <a:r>
              <a:rPr lang="uk-UA" sz="2800" dirty="0"/>
              <a:t>: </a:t>
            </a:r>
          </a:p>
          <a:p>
            <a:pPr marL="400050" lvl="1" indent="0" eaLnBrk="1" hangingPunct="1">
              <a:buFontTx/>
              <a:buNone/>
              <a:defRPr/>
            </a:pPr>
            <a:r>
              <a:rPr lang="uk-UA" sz="2800" dirty="0"/>
              <a:t>4) не розголошувати відомостей, що становлять державну або іншу таємницю, яка охороняється законом, інших відомостей з питань, що розглядалися на закритих засіданнях ради чи її органів і не підлягають за їх рішенням розголошенню, та відомостей, які стосуються таємниці особистого життя депутата </a:t>
            </a:r>
            <a:r>
              <a:rPr lang="uk-UA" sz="2800" dirty="0" smtClean="0"/>
              <a:t>місцевої</a:t>
            </a:r>
          </a:p>
          <a:p>
            <a:pPr marL="2171700" lvl="5" indent="0">
              <a:buFontTx/>
              <a:buNone/>
              <a:defRPr/>
            </a:pPr>
            <a:r>
              <a:rPr lang="uk-UA" sz="2800" dirty="0" smtClean="0"/>
              <a:t> </a:t>
            </a:r>
            <a:r>
              <a:rPr lang="uk-UA" sz="2800" dirty="0"/>
              <a:t>ради або виборця, що охороняється законом, чи стали йому відомі у зв'язку з його участю у депутатських перевірках;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207963" y="0"/>
            <a:ext cx="8783637" cy="619125"/>
          </a:xfrm>
        </p:spPr>
        <p:txBody>
          <a:bodyPr/>
          <a:lstStyle/>
          <a:p>
            <a:pPr algn="ctr" eaLnBrk="1" hangingPunct="1"/>
            <a:r>
              <a:rPr lang="uk-UA" b="1" smtClean="0"/>
              <a:t>Депутат місцевої ради 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7663" y="484188"/>
            <a:ext cx="8356600" cy="6142037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uk-UA" smtClean="0"/>
              <a:t>повинен дотримуватися таких </a:t>
            </a:r>
            <a:endParaRPr lang="en-US" smtClean="0"/>
          </a:p>
          <a:p>
            <a:pPr marL="0" indent="0" algn="ctr" eaLnBrk="1" hangingPunct="1">
              <a:buFontTx/>
              <a:buNone/>
            </a:pPr>
            <a:r>
              <a:rPr lang="uk-UA" b="1" i="1" smtClean="0"/>
              <a:t>правил депутатської етики</a:t>
            </a:r>
            <a:r>
              <a:rPr lang="uk-UA" smtClean="0"/>
              <a:t>: </a:t>
            </a:r>
          </a:p>
          <a:p>
            <a:pPr marL="400050" lvl="1" indent="0" algn="just" eaLnBrk="1" hangingPunct="1">
              <a:buFontTx/>
              <a:buNone/>
            </a:pPr>
            <a:r>
              <a:rPr lang="uk-UA" smtClean="0"/>
              <a:t>5) не допускати образливих висловлювань, не використовувати у публічних виступах недостовірні або неперевірені відомості стосовно органів державної влади, органів місцевого самоврядування, об'єднань громадян, підприємств, установ і організацій, їхніх керівників та інших посадових чи службових осіб, депутатських груп, фракцій, окремих депутатів місцевих рад;</a:t>
            </a:r>
          </a:p>
          <a:p>
            <a:pPr marL="1714500" lvl="4" indent="0" algn="just" eaLnBrk="1" hangingPunct="1">
              <a:buFontTx/>
              <a:buNone/>
            </a:pPr>
            <a:r>
              <a:rPr lang="uk-UA" smtClean="0"/>
              <a:t>6) не приймати будь-яких гонорарів, подарунків, не отримувати винагород безпосередньо чи опосередковано за дії, пов'язані зі здійсненням ним депутатських повноважень.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ind_4634_slide">
  <a:themeElements>
    <a:clrScheme name="Тема Office 2">
      <a:dk1>
        <a:srgbClr val="000000"/>
      </a:dk1>
      <a:lt1>
        <a:srgbClr val="CCCCFF"/>
      </a:lt1>
      <a:dk2>
        <a:srgbClr val="000000"/>
      </a:dk2>
      <a:lt2>
        <a:srgbClr val="B2B2B2"/>
      </a:lt2>
      <a:accent1>
        <a:srgbClr val="764599"/>
      </a:accent1>
      <a:accent2>
        <a:srgbClr val="004799"/>
      </a:accent2>
      <a:accent3>
        <a:srgbClr val="E2E2FF"/>
      </a:accent3>
      <a:accent4>
        <a:srgbClr val="000000"/>
      </a:accent4>
      <a:accent5>
        <a:srgbClr val="BDB0CA"/>
      </a:accent5>
      <a:accent6>
        <a:srgbClr val="003F8A"/>
      </a:accent6>
      <a:hlink>
        <a:srgbClr val="000099"/>
      </a:hlink>
      <a:folHlink>
        <a:srgbClr val="731757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E2E2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E2E2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E2E2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E2E2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FFFF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FFFF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FFFF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FFFF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CCCCFF"/>
      </a:lt1>
      <a:dk2>
        <a:srgbClr val="000000"/>
      </a:dk2>
      <a:lt2>
        <a:srgbClr val="B2B2B2"/>
      </a:lt2>
      <a:accent1>
        <a:srgbClr val="764599"/>
      </a:accent1>
      <a:accent2>
        <a:srgbClr val="004799"/>
      </a:accent2>
      <a:accent3>
        <a:srgbClr val="E2E2FF"/>
      </a:accent3>
      <a:accent4>
        <a:srgbClr val="000000"/>
      </a:accent4>
      <a:accent5>
        <a:srgbClr val="BDB0CA"/>
      </a:accent5>
      <a:accent6>
        <a:srgbClr val="003F8A"/>
      </a:accent6>
      <a:hlink>
        <a:srgbClr val="000099"/>
      </a:hlink>
      <a:folHlink>
        <a:srgbClr val="731757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E2E2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E2E2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E2E2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E2E2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FFFF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FFFF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FFFF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FFFF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ind_4634_slide</Template>
  <TotalTime>881</TotalTime>
  <Words>1219</Words>
  <Application>Microsoft Office PowerPoint</Application>
  <PresentationFormat>Экран (4:3)</PresentationFormat>
  <Paragraphs>183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ind_4634_slide</vt:lpstr>
      <vt:lpstr>1_Default Design</vt:lpstr>
      <vt:lpstr>ind_4634_slide</vt:lpstr>
      <vt:lpstr>1_Default Design</vt:lpstr>
      <vt:lpstr>Вибори депутатів  місцевих рад та сільських, селищних, міських голів</vt:lpstr>
      <vt:lpstr>План</vt:lpstr>
      <vt:lpstr>Місцеве самоврядування</vt:lpstr>
      <vt:lpstr>Місцеве самоврядування</vt:lpstr>
      <vt:lpstr>Депутат місцевої ради </vt:lpstr>
      <vt:lpstr>Депутат місцевої ради </vt:lpstr>
      <vt:lpstr>Депутат місцевої ради </vt:lpstr>
      <vt:lpstr>Депутат місцевої ради </vt:lpstr>
      <vt:lpstr>Депутат місцевої ради </vt:lpstr>
      <vt:lpstr>Сільський, селищний, міський голова</vt:lpstr>
      <vt:lpstr>Обов`язки депутата місцевої ради</vt:lpstr>
      <vt:lpstr>Підстави для відкликання депутата місцевої ради</vt:lpstr>
      <vt:lpstr>Основні засади місцевих виборів</vt:lpstr>
      <vt:lpstr>Основні засади місцевих виборів</vt:lpstr>
      <vt:lpstr>Основні засади місцевих виборів</vt:lpstr>
      <vt:lpstr>Основні засади місцевих виборів</vt:lpstr>
      <vt:lpstr>Основні засади місцевих виборів</vt:lpstr>
      <vt:lpstr>Основні засади місцевих виборів</vt:lpstr>
      <vt:lpstr>Суб’єкти виборчого процесу</vt:lpstr>
      <vt:lpstr> Етапи виборчого процесу</vt:lpstr>
      <vt:lpstr>Види місцевих виборів</vt:lpstr>
      <vt:lpstr>Кількість депутатів</vt:lpstr>
      <vt:lpstr>Система виборчих комісій</vt:lpstr>
      <vt:lpstr>Державний реєстр виборців </vt:lpstr>
      <vt:lpstr>Територіальна виборча комісія реєструє:</vt:lpstr>
      <vt:lpstr>Територіальна виборча комісія відмовляє у разі:</vt:lpstr>
      <vt:lpstr>Голосування</vt:lpstr>
      <vt:lpstr>Підрахунок голосів</vt:lpstr>
      <vt:lpstr>Підрахунок голосів</vt:lpstr>
      <vt:lpstr>Результати</vt:lpstr>
      <vt:lpstr> Наступні вибори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Вибори Президента України</dc:title>
  <dc:creator>Анюта</dc:creator>
  <cp:lastModifiedBy>ounb2</cp:lastModifiedBy>
  <cp:revision>165</cp:revision>
  <dcterms:created xsi:type="dcterms:W3CDTF">2014-08-27T13:52:07Z</dcterms:created>
  <dcterms:modified xsi:type="dcterms:W3CDTF">2014-10-22T07:31:21Z</dcterms:modified>
</cp:coreProperties>
</file>