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ags/tag4.xml" ContentType="application/vnd.openxmlformats-officedocument.presentationml.tags+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tags/tag3.xml" ContentType="application/vnd.openxmlformats-officedocument.presentationml.tags+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52"/>
  </p:notesMasterIdLst>
  <p:sldIdLst>
    <p:sldId id="307" r:id="rId3"/>
    <p:sldId id="257" r:id="rId4"/>
    <p:sldId id="290" r:id="rId5"/>
    <p:sldId id="326" r:id="rId6"/>
    <p:sldId id="349" r:id="rId7"/>
    <p:sldId id="327" r:id="rId8"/>
    <p:sldId id="350" r:id="rId9"/>
    <p:sldId id="358" r:id="rId10"/>
    <p:sldId id="328" r:id="rId11"/>
    <p:sldId id="351" r:id="rId12"/>
    <p:sldId id="329" r:id="rId13"/>
    <p:sldId id="330" r:id="rId14"/>
    <p:sldId id="359" r:id="rId15"/>
    <p:sldId id="352" r:id="rId16"/>
    <p:sldId id="331" r:id="rId17"/>
    <p:sldId id="353" r:id="rId18"/>
    <p:sldId id="360" r:id="rId19"/>
    <p:sldId id="332" r:id="rId20"/>
    <p:sldId id="333" r:id="rId21"/>
    <p:sldId id="334" r:id="rId22"/>
    <p:sldId id="335" r:id="rId23"/>
    <p:sldId id="336" r:id="rId24"/>
    <p:sldId id="337" r:id="rId25"/>
    <p:sldId id="338" r:id="rId26"/>
    <p:sldId id="354" r:id="rId27"/>
    <p:sldId id="339" r:id="rId28"/>
    <p:sldId id="368" r:id="rId29"/>
    <p:sldId id="340" r:id="rId30"/>
    <p:sldId id="297" r:id="rId31"/>
    <p:sldId id="364" r:id="rId32"/>
    <p:sldId id="341" r:id="rId33"/>
    <p:sldId id="355" r:id="rId34"/>
    <p:sldId id="342" r:id="rId35"/>
    <p:sldId id="343" r:id="rId36"/>
    <p:sldId id="361" r:id="rId37"/>
    <p:sldId id="356" r:id="rId38"/>
    <p:sldId id="344" r:id="rId39"/>
    <p:sldId id="357" r:id="rId40"/>
    <p:sldId id="345" r:id="rId41"/>
    <p:sldId id="346" r:id="rId42"/>
    <p:sldId id="362" r:id="rId43"/>
    <p:sldId id="348" r:id="rId44"/>
    <p:sldId id="371" r:id="rId45"/>
    <p:sldId id="365" r:id="rId46"/>
    <p:sldId id="367" r:id="rId47"/>
    <p:sldId id="366" r:id="rId48"/>
    <p:sldId id="347" r:id="rId49"/>
    <p:sldId id="370" r:id="rId50"/>
    <p:sldId id="369" r:id="rId5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66CCFF"/>
    <a:srgbClr val="3399FF"/>
    <a:srgbClr val="FFFF66"/>
    <a:srgbClr val="00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95" autoAdjust="0"/>
    <p:restoredTop sz="94600"/>
  </p:normalViewPr>
  <p:slideViewPr>
    <p:cSldViewPr snapToGrid="0">
      <p:cViewPr>
        <p:scale>
          <a:sx n="78" d="100"/>
          <a:sy n="78" d="100"/>
        </p:scale>
        <p:origin x="-72" y="-7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7891"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560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7893"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7894"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7895"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AF4132D6-6792-48BA-AAAD-5FC645BE1D2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1506" name="Rectangle 2"/>
          <p:cNvSpPr>
            <a:spLocks noGrp="1" noChangeArrowheads="1"/>
          </p:cNvSpPr>
          <p:nvPr>
            <p:ph type="ctrTitle"/>
          </p:nvPr>
        </p:nvSpPr>
        <p:spPr>
          <a:xfrm>
            <a:off x="2701925" y="2130425"/>
            <a:ext cx="4800600" cy="1470025"/>
          </a:xfrm>
        </p:spPr>
        <p:txBody>
          <a:bodyPr/>
          <a:lstStyle>
            <a:lvl1pPr>
              <a:buClr>
                <a:srgbClr val="FFFFFF"/>
              </a:buClr>
              <a:defRPr/>
            </a:lvl1pPr>
          </a:lstStyle>
          <a:p>
            <a:pPr lvl="0"/>
            <a:r>
              <a:rPr lang="ru-RU" noProof="0" smtClean="0"/>
              <a:t>Образец заголовка</a:t>
            </a:r>
            <a:endParaRPr lang="en-US" noProof="0" smtClean="0"/>
          </a:p>
        </p:txBody>
      </p:sp>
      <p:sp>
        <p:nvSpPr>
          <p:cNvPr id="21507" name="Rectangle 3"/>
          <p:cNvSpPr>
            <a:spLocks noGrp="1" noChangeArrowheads="1"/>
          </p:cNvSpPr>
          <p:nvPr>
            <p:ph type="subTitle" idx="1"/>
          </p:nvPr>
        </p:nvSpPr>
        <p:spPr>
          <a:xfrm>
            <a:off x="2701925" y="3886200"/>
            <a:ext cx="4114800" cy="1752600"/>
          </a:xfrm>
        </p:spPr>
        <p:txBody>
          <a:bodyPr/>
          <a:lstStyle>
            <a:lvl1pPr marL="0" indent="0">
              <a:buClr>
                <a:srgbClr val="FFFFFF"/>
              </a:buClr>
              <a:buFontTx/>
              <a:buNone/>
              <a:defRPr/>
            </a:lvl1pPr>
          </a:lstStyle>
          <a:p>
            <a:pPr lvl="0"/>
            <a:r>
              <a:rPr lang="ru-RU" noProof="0" smtClean="0"/>
              <a:t>Образец подзаголовка</a:t>
            </a:r>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7F8FB65-98E0-4C63-B6E7-121888EBD9C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29E855-EC9A-4353-90D4-C4141208DBF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439025" y="274638"/>
            <a:ext cx="158115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2693988" y="274638"/>
            <a:ext cx="4592637"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CED207A-EBA6-467B-AC3F-3F567987CB38}"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Rectangle 2"/>
          <p:cNvSpPr>
            <a:spLocks noChangeArrowheads="1"/>
          </p:cNvSpPr>
          <p:nvPr/>
        </p:nvSpPr>
        <p:spPr bwMode="auto">
          <a:xfrm>
            <a:off x="136525" y="136525"/>
            <a:ext cx="8866188" cy="6581775"/>
          </a:xfrm>
          <a:prstGeom prst="rect">
            <a:avLst/>
          </a:prstGeom>
          <a:solidFill>
            <a:schemeClr val="bg1">
              <a:alpha val="50000"/>
            </a:schemeClr>
          </a:solidFill>
          <a:ln>
            <a:noFill/>
          </a:ln>
          <a:effectLst/>
          <a:extLst/>
        </p:spPr>
        <p:txBody>
          <a:bodyPr wrap="none" anchor="ctr"/>
          <a:lstStyle/>
          <a:p>
            <a:pPr>
              <a:defRPr/>
            </a:pPr>
            <a:endParaRPr lang="uk-UA"/>
          </a:p>
        </p:txBody>
      </p:sp>
      <p:sp>
        <p:nvSpPr>
          <p:cNvPr id="28675" name="Rectangle 3"/>
          <p:cNvSpPr>
            <a:spLocks noGrp="1" noChangeArrowheads="1"/>
          </p:cNvSpPr>
          <p:nvPr>
            <p:ph type="ctrTitle"/>
          </p:nvPr>
        </p:nvSpPr>
        <p:spPr>
          <a:xfrm>
            <a:off x="455613" y="2130425"/>
            <a:ext cx="7313612" cy="1470025"/>
          </a:xfrm>
        </p:spPr>
        <p:txBody>
          <a:bodyPr/>
          <a:lstStyle>
            <a:lvl1pPr>
              <a:defRPr/>
            </a:lvl1pPr>
          </a:lstStyle>
          <a:p>
            <a:pPr lvl="0"/>
            <a:r>
              <a:rPr lang="en-US" noProof="0" smtClean="0"/>
              <a:t>Click to edit Master title style</a:t>
            </a:r>
          </a:p>
        </p:txBody>
      </p:sp>
      <p:sp>
        <p:nvSpPr>
          <p:cNvPr id="28676" name="Rectangle 4"/>
          <p:cNvSpPr>
            <a:spLocks noGrp="1" noChangeArrowheads="1"/>
          </p:cNvSpPr>
          <p:nvPr>
            <p:ph type="subTitle" idx="1"/>
          </p:nvPr>
        </p:nvSpPr>
        <p:spPr>
          <a:xfrm>
            <a:off x="455613" y="3886200"/>
            <a:ext cx="7313612" cy="1752600"/>
          </a:xfrm>
        </p:spPr>
        <p:txBody>
          <a:bodyPr/>
          <a:lstStyle>
            <a:lvl1pPr marL="0" indent="0">
              <a:buClr>
                <a:srgbClr val="FFFFFF"/>
              </a:buClr>
              <a:buFontTx/>
              <a:buNone/>
              <a:defRPr/>
            </a:lvl1pPr>
          </a:lstStyle>
          <a:p>
            <a:pPr lvl="0"/>
            <a:r>
              <a:rPr lang="en-US" noProof="0" smtClean="0"/>
              <a:t>Click to edit Master subtitle style</a:t>
            </a:r>
          </a:p>
        </p:txBody>
      </p:sp>
      <p:sp>
        <p:nvSpPr>
          <p:cNvPr id="5" name="Rectangle 5"/>
          <p:cNvSpPr>
            <a:spLocks noGrp="1" noChangeArrowheads="1"/>
          </p:cNvSpPr>
          <p:nvPr>
            <p:ph type="dt" sz="half" idx="10"/>
          </p:nvPr>
        </p:nvSpPr>
        <p:spPr/>
        <p:txBody>
          <a:bodyPr/>
          <a:lstStyle>
            <a:lvl1pPr>
              <a:defRPr/>
            </a:lvl1pPr>
          </a:lstStyle>
          <a:p>
            <a:pPr>
              <a:defRPr/>
            </a:pPr>
            <a:endParaRPr lang="en-US"/>
          </a:p>
        </p:txBody>
      </p:sp>
      <p:sp>
        <p:nvSpPr>
          <p:cNvPr id="6" name="Rectangle 6"/>
          <p:cNvSpPr>
            <a:spLocks noGrp="1" noChangeArrowheads="1"/>
          </p:cNvSpPr>
          <p:nvPr>
            <p:ph type="ftr" sz="quarter" idx="11"/>
          </p:nvPr>
        </p:nvSpPr>
        <p:spPr/>
        <p:txBody>
          <a:bodyPr/>
          <a:lstStyle>
            <a:lvl1pPr>
              <a:defRPr/>
            </a:lvl1pPr>
          </a:lstStyle>
          <a:p>
            <a:pPr>
              <a:defRPr/>
            </a:pPr>
            <a:endParaRPr lang="en-US"/>
          </a:p>
        </p:txBody>
      </p:sp>
      <p:sp>
        <p:nvSpPr>
          <p:cNvPr id="7" name="Rectangle 7"/>
          <p:cNvSpPr>
            <a:spLocks noGrp="1" noChangeArrowheads="1"/>
          </p:cNvSpPr>
          <p:nvPr>
            <p:ph type="sldNum" sz="quarter" idx="12"/>
          </p:nvPr>
        </p:nvSpPr>
        <p:spPr/>
        <p:txBody>
          <a:bodyPr/>
          <a:lstStyle>
            <a:lvl1pPr>
              <a:defRPr/>
            </a:lvl1pPr>
          </a:lstStyle>
          <a:p>
            <a:pPr>
              <a:defRPr/>
            </a:pPr>
            <a:fld id="{55B5D9BB-1AFB-4FAB-8E42-F6BB4D71FF6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8FF1A320-32DD-4B42-9EA1-BACA972E7E81}"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25C8E6CF-8419-448B-847F-01873CDF2804}"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5613" y="1600200"/>
            <a:ext cx="40370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5025" y="1600200"/>
            <a:ext cx="403701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B5CB17D3-C11A-4C97-96A5-2ECF5CAAEE0D}"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90201457-B5C5-4626-AC84-54446301944F}"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3DDF2BC0-C6EC-487A-A71C-9E157E6AA206}"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3B30CE2C-D8FA-42F2-A262-28D3D50E9FFB}"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0E48E497-A0C3-4540-95A3-C992719E5FB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E9D0B38-E671-4884-B937-5D1ABB0FB99C}"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477ECF94-EC47-47CE-9BAD-8E7747B4EFD4}"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F57BDC02-7786-4832-8B05-9D839E0CD58A}"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6225" y="274638"/>
            <a:ext cx="2055813"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5613" y="274638"/>
            <a:ext cx="6018212"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5ADAA920-0DD3-4A5B-9913-7C80A02285B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09A851B-F76B-436B-9F4E-E648D3B31D4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2693988" y="1600200"/>
            <a:ext cx="3086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5932488" y="1600200"/>
            <a:ext cx="3087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B3C5FB9-3CC5-404D-BBAC-CCB8254C9C6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F633560-39A5-48BF-ABE8-0297D845B17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923E797-4AC0-4227-9D5C-D8E3A3BB4F1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919E478-5D6D-423F-AFF5-378D00E43AA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4BB06EC-0BA2-487D-BD15-DB8DA0B1E53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uk-UA"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1FDDFBA-01C0-4C7E-A3A3-8639A7BD05A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3.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66CCFF"/>
            </a:gs>
            <a:gs pos="100000">
              <a:srgbClr val="FFFF66"/>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2703513" y="274638"/>
            <a:ext cx="6316662"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endParaRPr lang="en-US" smtClean="0"/>
          </a:p>
        </p:txBody>
      </p:sp>
      <p:sp>
        <p:nvSpPr>
          <p:cNvPr id="1027" name="Rectangle 3"/>
          <p:cNvSpPr>
            <a:spLocks noGrp="1" noChangeArrowheads="1"/>
          </p:cNvSpPr>
          <p:nvPr>
            <p:ph type="body" idx="1"/>
            <p:custDataLst>
              <p:tags r:id="rId14"/>
            </p:custDataLst>
          </p:nvPr>
        </p:nvSpPr>
        <p:spPr bwMode="auto">
          <a:xfrm>
            <a:off x="2693988" y="1600200"/>
            <a:ext cx="6326187"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vl1pPr>
          </a:lstStyle>
          <a:p>
            <a:pPr>
              <a:defRPr/>
            </a:pPr>
            <a:fld id="{73986079-ED2F-4817-9ECD-452A6EEBCFB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rtl="0" eaLnBrk="0" fontAlgn="base" hangingPunct="0">
        <a:spcBef>
          <a:spcPct val="0"/>
        </a:spcBef>
        <a:spcAft>
          <a:spcPct val="0"/>
        </a:spcAft>
        <a:buClr>
          <a:schemeClr val="tx1"/>
        </a:buClr>
        <a:defRPr sz="3200">
          <a:solidFill>
            <a:schemeClr val="tx1"/>
          </a:solidFill>
          <a:latin typeface="+mj-lt"/>
          <a:ea typeface="+mj-ea"/>
          <a:cs typeface="+mj-cs"/>
        </a:defRPr>
      </a:lvl1pPr>
      <a:lvl2pPr algn="l" rtl="0" eaLnBrk="0" fontAlgn="base" hangingPunct="0">
        <a:spcBef>
          <a:spcPct val="0"/>
        </a:spcBef>
        <a:spcAft>
          <a:spcPct val="0"/>
        </a:spcAft>
        <a:buClr>
          <a:schemeClr val="tx1"/>
        </a:buClr>
        <a:defRPr sz="3200">
          <a:solidFill>
            <a:schemeClr val="tx1"/>
          </a:solidFill>
          <a:latin typeface="Arial" charset="0"/>
          <a:cs typeface="Arial" charset="0"/>
        </a:defRPr>
      </a:lvl2pPr>
      <a:lvl3pPr algn="l" rtl="0" eaLnBrk="0" fontAlgn="base" hangingPunct="0">
        <a:spcBef>
          <a:spcPct val="0"/>
        </a:spcBef>
        <a:spcAft>
          <a:spcPct val="0"/>
        </a:spcAft>
        <a:buClr>
          <a:schemeClr val="tx1"/>
        </a:buClr>
        <a:defRPr sz="3200">
          <a:solidFill>
            <a:schemeClr val="tx1"/>
          </a:solidFill>
          <a:latin typeface="Arial" charset="0"/>
          <a:cs typeface="Arial" charset="0"/>
        </a:defRPr>
      </a:lvl3pPr>
      <a:lvl4pPr algn="l" rtl="0" eaLnBrk="0" fontAlgn="base" hangingPunct="0">
        <a:spcBef>
          <a:spcPct val="0"/>
        </a:spcBef>
        <a:spcAft>
          <a:spcPct val="0"/>
        </a:spcAft>
        <a:buClr>
          <a:schemeClr val="tx1"/>
        </a:buClr>
        <a:defRPr sz="3200">
          <a:solidFill>
            <a:schemeClr val="tx1"/>
          </a:solidFill>
          <a:latin typeface="Arial" charset="0"/>
          <a:cs typeface="Arial" charset="0"/>
        </a:defRPr>
      </a:lvl4pPr>
      <a:lvl5pPr algn="l" rtl="0" eaLnBrk="0" fontAlgn="base" hangingPunct="0">
        <a:spcBef>
          <a:spcPct val="0"/>
        </a:spcBef>
        <a:spcAft>
          <a:spcPct val="0"/>
        </a:spcAft>
        <a:buClr>
          <a:schemeClr val="tx1"/>
        </a:buClr>
        <a:defRPr sz="3200">
          <a:solidFill>
            <a:schemeClr val="tx1"/>
          </a:solidFill>
          <a:latin typeface="Arial" charset="0"/>
          <a:cs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cs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cs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cs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400">
          <a:solidFill>
            <a:schemeClr val="tx1"/>
          </a:solidFill>
          <a:latin typeface="+mn-lt"/>
          <a:cs typeface="+mn-cs"/>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cs typeface="+mn-cs"/>
        </a:defRPr>
      </a:lvl3pPr>
      <a:lvl4pPr marL="1600200" indent="-228600" algn="l" rtl="0" eaLnBrk="0" fontAlgn="base" hangingPunct="0">
        <a:spcBef>
          <a:spcPct val="20000"/>
        </a:spcBef>
        <a:spcAft>
          <a:spcPct val="0"/>
        </a:spcAft>
        <a:buClr>
          <a:schemeClr val="tx1"/>
        </a:buClr>
        <a:buChar char="•"/>
        <a:defRPr sz="2400">
          <a:solidFill>
            <a:schemeClr val="tx1"/>
          </a:solidFill>
          <a:latin typeface="+mn-lt"/>
          <a:cs typeface="+mn-cs"/>
        </a:defRPr>
      </a:lvl4pPr>
      <a:lvl5pPr marL="2057400" indent="-228600" algn="l" rtl="0" eaLnBrk="0" fontAlgn="base" hangingPunct="0">
        <a:spcBef>
          <a:spcPct val="20000"/>
        </a:spcBef>
        <a:spcAft>
          <a:spcPct val="0"/>
        </a:spcAft>
        <a:buClr>
          <a:schemeClr val="tx1"/>
        </a:buClr>
        <a:buChar char="•"/>
        <a:defRPr sz="2400">
          <a:solidFill>
            <a:schemeClr val="tx1"/>
          </a:solidFill>
          <a:latin typeface="+mn-lt"/>
          <a:cs typeface="+mn-cs"/>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cs typeface="+mn-cs"/>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cs typeface="+mn-cs"/>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cs typeface="+mn-cs"/>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66CCFF"/>
            </a:gs>
            <a:gs pos="100000">
              <a:srgbClr val="FFFF66"/>
            </a:gs>
          </a:gsLst>
          <a:lin ang="5400000" scaled="1"/>
        </a:gradFill>
        <a:effectLst/>
      </p:bgPr>
    </p:bg>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136525" y="136525"/>
            <a:ext cx="8866188" cy="6581775"/>
          </a:xfrm>
          <a:prstGeom prst="rect">
            <a:avLst/>
          </a:prstGeom>
          <a:solidFill>
            <a:schemeClr val="bg1">
              <a:alpha val="50000"/>
            </a:schemeClr>
          </a:solidFill>
          <a:ln>
            <a:noFill/>
          </a:ln>
          <a:effectLst/>
          <a:extLst/>
        </p:spPr>
        <p:txBody>
          <a:bodyPr wrap="none" anchor="ctr"/>
          <a:lstStyle/>
          <a:p>
            <a:pPr>
              <a:defRPr/>
            </a:pPr>
            <a:endParaRPr lang="uk-UA"/>
          </a:p>
        </p:txBody>
      </p:sp>
      <p:sp>
        <p:nvSpPr>
          <p:cNvPr id="13315" name="Rectangle 3"/>
          <p:cNvSpPr>
            <a:spLocks noGrp="1" noChangeArrowheads="1"/>
          </p:cNvSpPr>
          <p:nvPr>
            <p:ph type="title"/>
            <p:custDataLst>
              <p:tags r:id="rId13"/>
            </p:custDataLst>
          </p:nvPr>
        </p:nvSpPr>
        <p:spPr bwMode="auto">
          <a:xfrm>
            <a:off x="455613" y="274638"/>
            <a:ext cx="8226425"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3316" name="Rectangle 4"/>
          <p:cNvSpPr>
            <a:spLocks noGrp="1" noChangeArrowheads="1"/>
          </p:cNvSpPr>
          <p:nvPr>
            <p:ph type="body" idx="1"/>
            <p:custDataLst>
              <p:tags r:id="rId14"/>
            </p:custDataLst>
          </p:nvPr>
        </p:nvSpPr>
        <p:spPr bwMode="auto">
          <a:xfrm>
            <a:off x="455613" y="1600200"/>
            <a:ext cx="8226425"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7653" name="Rectangle 5"/>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27654" name="Rectangle 6"/>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27655" name="Rectangle 7"/>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vl1pPr>
          </a:lstStyle>
          <a:p>
            <a:pPr>
              <a:defRPr/>
            </a:pPr>
            <a:fld id="{360074EF-F755-4644-9F9D-9D6439396FF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0" eaLnBrk="0" fontAlgn="base" hangingPunct="0">
        <a:spcBef>
          <a:spcPct val="0"/>
        </a:spcBef>
        <a:spcAft>
          <a:spcPct val="0"/>
        </a:spcAft>
        <a:buClr>
          <a:schemeClr val="tx1"/>
        </a:buClr>
        <a:defRPr sz="3200">
          <a:solidFill>
            <a:schemeClr val="tx1"/>
          </a:solidFill>
          <a:latin typeface="+mj-lt"/>
          <a:ea typeface="+mj-ea"/>
          <a:cs typeface="+mj-cs"/>
        </a:defRPr>
      </a:lvl1pPr>
      <a:lvl2pPr algn="l" rtl="0" eaLnBrk="0" fontAlgn="base" hangingPunct="0">
        <a:spcBef>
          <a:spcPct val="0"/>
        </a:spcBef>
        <a:spcAft>
          <a:spcPct val="0"/>
        </a:spcAft>
        <a:buClr>
          <a:schemeClr val="tx1"/>
        </a:buClr>
        <a:defRPr sz="3200">
          <a:solidFill>
            <a:schemeClr val="tx1"/>
          </a:solidFill>
          <a:latin typeface="Arial" charset="0"/>
        </a:defRPr>
      </a:lvl2pPr>
      <a:lvl3pPr algn="l" rtl="0" eaLnBrk="0" fontAlgn="base" hangingPunct="0">
        <a:spcBef>
          <a:spcPct val="0"/>
        </a:spcBef>
        <a:spcAft>
          <a:spcPct val="0"/>
        </a:spcAft>
        <a:buClr>
          <a:schemeClr val="tx1"/>
        </a:buClr>
        <a:defRPr sz="3200">
          <a:solidFill>
            <a:schemeClr val="tx1"/>
          </a:solidFill>
          <a:latin typeface="Arial" charset="0"/>
        </a:defRPr>
      </a:lvl3pPr>
      <a:lvl4pPr algn="l" rtl="0" eaLnBrk="0" fontAlgn="base" hangingPunct="0">
        <a:spcBef>
          <a:spcPct val="0"/>
        </a:spcBef>
        <a:spcAft>
          <a:spcPct val="0"/>
        </a:spcAft>
        <a:buClr>
          <a:schemeClr val="tx1"/>
        </a:buClr>
        <a:defRPr sz="3200">
          <a:solidFill>
            <a:schemeClr val="tx1"/>
          </a:solidFill>
          <a:latin typeface="Arial" charset="0"/>
        </a:defRPr>
      </a:lvl4pPr>
      <a:lvl5pPr algn="l" rtl="0" eaLnBrk="0" fontAlgn="base" hangingPunct="0">
        <a:spcBef>
          <a:spcPct val="0"/>
        </a:spcBef>
        <a:spcAft>
          <a:spcPct val="0"/>
        </a:spcAft>
        <a:buClr>
          <a:schemeClr val="tx1"/>
        </a:buClr>
        <a:defRPr sz="3200">
          <a:solidFill>
            <a:schemeClr val="tx1"/>
          </a:solidFill>
          <a:latin typeface="Arial" charset="0"/>
        </a:defRPr>
      </a:lvl5pPr>
      <a:lvl6pPr marL="457200" algn="l" rtl="0" fontAlgn="base">
        <a:spcBef>
          <a:spcPct val="0"/>
        </a:spcBef>
        <a:spcAft>
          <a:spcPct val="0"/>
        </a:spcAft>
        <a:buClr>
          <a:schemeClr val="tx1"/>
        </a:buClr>
        <a:defRPr sz="3200">
          <a:solidFill>
            <a:schemeClr val="tx1"/>
          </a:solidFill>
          <a:latin typeface="Arial" charset="0"/>
        </a:defRPr>
      </a:lvl6pPr>
      <a:lvl7pPr marL="914400" algn="l" rtl="0" fontAlgn="base">
        <a:spcBef>
          <a:spcPct val="0"/>
        </a:spcBef>
        <a:spcAft>
          <a:spcPct val="0"/>
        </a:spcAft>
        <a:buClr>
          <a:schemeClr val="tx1"/>
        </a:buClr>
        <a:defRPr sz="3200">
          <a:solidFill>
            <a:schemeClr val="tx1"/>
          </a:solidFill>
          <a:latin typeface="Arial" charset="0"/>
        </a:defRPr>
      </a:lvl7pPr>
      <a:lvl8pPr marL="1371600" algn="l" rtl="0" fontAlgn="base">
        <a:spcBef>
          <a:spcPct val="0"/>
        </a:spcBef>
        <a:spcAft>
          <a:spcPct val="0"/>
        </a:spcAft>
        <a:buClr>
          <a:schemeClr val="tx1"/>
        </a:buClr>
        <a:defRPr sz="3200">
          <a:solidFill>
            <a:schemeClr val="tx1"/>
          </a:solidFill>
          <a:latin typeface="Arial" charset="0"/>
        </a:defRPr>
      </a:lvl8pPr>
      <a:lvl9pPr marL="1828800" algn="l" rtl="0" fontAlgn="base">
        <a:spcBef>
          <a:spcPct val="0"/>
        </a:spcBef>
        <a:spcAft>
          <a:spcPct val="0"/>
        </a:spcAft>
        <a:buClr>
          <a:schemeClr val="tx1"/>
        </a:buClr>
        <a:defRPr sz="3200">
          <a:solidFill>
            <a:schemeClr val="tx1"/>
          </a:solidFill>
          <a:latin typeface="Arial" charset="0"/>
        </a:defRPr>
      </a:lvl9pPr>
    </p:titleStyle>
    <p:bodyStyle>
      <a:lvl1pPr marL="342900" indent="-342900" algn="l" rtl="0" eaLnBrk="0" fontAlgn="base" hangingPunct="0">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400">
          <a:solidFill>
            <a:schemeClr val="tx1"/>
          </a:solidFill>
          <a:latin typeface="+mn-lt"/>
        </a:defRPr>
      </a:lvl4pPr>
      <a:lvl5pPr marL="2057400" indent="-228600" algn="l" rtl="0" eaLnBrk="0" fontAlgn="base" hangingPunct="0">
        <a:spcBef>
          <a:spcPct val="20000"/>
        </a:spcBef>
        <a:spcAft>
          <a:spcPct val="0"/>
        </a:spcAft>
        <a:buClr>
          <a:schemeClr val="tx1"/>
        </a:buClr>
        <a:buChar char="•"/>
        <a:defRPr sz="2400">
          <a:solidFill>
            <a:schemeClr val="tx1"/>
          </a:solidFill>
          <a:latin typeface="+mn-lt"/>
        </a:defRPr>
      </a:lvl5pPr>
      <a:lvl6pPr marL="2514600" indent="-228600" algn="l" rtl="0" fontAlgn="base">
        <a:spcBef>
          <a:spcPct val="20000"/>
        </a:spcBef>
        <a:spcAft>
          <a:spcPct val="0"/>
        </a:spcAft>
        <a:buClr>
          <a:schemeClr val="tx1"/>
        </a:buClr>
        <a:buChar char="•"/>
        <a:defRPr sz="2400">
          <a:solidFill>
            <a:schemeClr val="tx1"/>
          </a:solidFill>
          <a:latin typeface="+mn-lt"/>
        </a:defRPr>
      </a:lvl6pPr>
      <a:lvl7pPr marL="2971800" indent="-228600" algn="l" rtl="0" fontAlgn="base">
        <a:spcBef>
          <a:spcPct val="20000"/>
        </a:spcBef>
        <a:spcAft>
          <a:spcPct val="0"/>
        </a:spcAft>
        <a:buClr>
          <a:schemeClr val="tx1"/>
        </a:buClr>
        <a:buChar char="•"/>
        <a:defRPr sz="2400">
          <a:solidFill>
            <a:schemeClr val="tx1"/>
          </a:solidFill>
          <a:latin typeface="+mn-lt"/>
        </a:defRPr>
      </a:lvl7pPr>
      <a:lvl8pPr marL="3429000" indent="-228600" algn="l" rtl="0" fontAlgn="base">
        <a:spcBef>
          <a:spcPct val="20000"/>
        </a:spcBef>
        <a:spcAft>
          <a:spcPct val="0"/>
        </a:spcAft>
        <a:buClr>
          <a:schemeClr val="tx1"/>
        </a:buClr>
        <a:buChar char="•"/>
        <a:defRPr sz="2400">
          <a:solidFill>
            <a:schemeClr val="tx1"/>
          </a:solidFill>
          <a:latin typeface="+mn-lt"/>
        </a:defRPr>
      </a:lvl8pPr>
      <a:lvl9pPr marL="3886200" indent="-228600" algn="l" rtl="0" fontAlgn="base">
        <a:spcBef>
          <a:spcPct val="20000"/>
        </a:spcBef>
        <a:spcAft>
          <a:spcPct val="0"/>
        </a:spcAft>
        <a:buClr>
          <a:schemeClr val="tx1"/>
        </a:buClr>
        <a:buChar char="•"/>
        <a:defRPr sz="2400">
          <a:solidFill>
            <a:schemeClr val="tx1"/>
          </a:solidFill>
          <a:latin typeface="+mn-lt"/>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cvk.gov.ua/metod/kultura/npa/"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s://www.drv.gov.ua/"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ctrTitle"/>
          </p:nvPr>
        </p:nvSpPr>
        <p:spPr>
          <a:xfrm>
            <a:off x="560388" y="0"/>
            <a:ext cx="7854950" cy="1925638"/>
          </a:xfrm>
        </p:spPr>
        <p:txBody>
          <a:bodyPr/>
          <a:lstStyle/>
          <a:p>
            <a:pPr algn="ctr" eaLnBrk="1" hangingPunct="1"/>
            <a:r>
              <a:rPr lang="uk-UA" sz="3800" b="1" smtClean="0"/>
              <a:t>Нормативно-правова база виборчого процесу. Діяльність Центральної виборчої комісії</a:t>
            </a:r>
          </a:p>
        </p:txBody>
      </p:sp>
      <p:sp>
        <p:nvSpPr>
          <p:cNvPr id="26626" name="AutoShape 2" descr="data:image/jpeg;base64,/9j/4AAQSkZJRgABAQAAAQABAAD/2wCEAAkGBhQSERQUEhQUFRQVFBUXFBcWFhQWGBcXFxUVFRQYFBgXGyYfHBwjHRQUHy8gJCcpLCwsFR4xNTAqNSYsLCkBCQoKDgwOGg8PGiwkHyQsLCwpLCkvKiwsLCwsLCwsKiktLSwsLCksKSktLCwsKSwpKSwpKSwsLCwsLCwsLCwsLP/AABEIAKsBJgMBIgACEQEDEQH/xAAcAAABBQEBAQAAAAAAAAAAAAAAAwQFBgcCAQj/xABMEAACAQMBBAcFAwkFBgQHAAABAgMABBEhBQYSMQcTIkFRYXEygZGhsRRCUiM0YnJzsrPB0RUzgpLwNUNTY6LhJDZ08RYXJYOTwvL/xAAbAQACAwEBAQAAAAAAAAAAAAAABAIDBQYBB//EAD0RAAEEAQIDBAgEAgoDAAAAAAEAAgMRBBIhBTFBIlFhoQYTMnGBkbHRFHLB4ULwIzVDYnOCkqKy8RUWM//aAAwDAQACEQMRAD8A3GiiihCKRuY8qRS1eEUIWN7+7HMiSxn7ynGeQbmp+OKyvZkLOoJB00b1Gh+lfQO+1kMcVYxu5AZDPJw8EckjMgzkg5IfI9a0uGuqau9IZ50xal6pHKnET458qlILRR7Shh4jmPdTv+x0bVDp5H6g11AfXNcq6QKKiuxTlZc99dybFPdg/I/OmcliynXI9aYa8HkqiGO5J4Hr0PTEIfE0qcgVOwo6a2CdE0wvbHiZJInaGaMnhkTRgGHC494yPfTZ75s6GlotoeNQkiZK0seLCvYJYXB7OaROyDD1b2x4J4nEiSEnLOOfWHvDa59asW0Okfa0gPC9tbDTWOPrGHvkyvypjDIGFczxjFJS8Mx5HaiPlsmI+JZEY0316pid979CTNM91GwxIjBVZf0o+EfKmW6kwFuqkYwz89PvnmPfS91ERqK8h11HOvIcCOCb1jNtqpMz5Rnh0O77tTCt5fOnEb/60qPt7gHQ86ch/KnysN7N05J8qKREg866DefxrxVUlkiDyQx/jlQe5fyje7CfOrvdsVaORRkxyBsDmV+8BVS3Zj4rvPdHESf1nPCvyVquyCucy6llf8vl+9rq8e4YIh1rUfifsAqDvp0/SxTtDZQoBGSrvMCxLAkMFVWGADjXPcauvRh0nJtSNlkVYriPHEgPZdTnDR517tR3aVg3SZu+bW/k58ExMyE/psSy58mz7sVF7p7bNpdRyg4AIDHlhSRkj0wD7qwnN0khbjXBwBC+yKKbbMvRNDHIOTorfEa/PNOaipIooooQiiiihCKKK5llCqWYgKoJJJwAAMkk+FCESSBQSxAAGSScAAcySeQr566W+l03Ra0smItskSyDQzdxVT/w/wB705p9LPS414WtbNitqDiRxoZyO7yj8u+stCEnABOTgAd/kKEKe3KP5dv2R/eSvK1zos6GhHGbi/B45FASEEqY1JzlyDqxwund36nQoQtnooooQivCaGbFZR0n9KxgLWlkwNwRiSTmIAfkX+nrXrWlxoc14SALKX6Q9+7SGUwPN+UUZYKrNw6aKxAwGPh5jxrOd2Q3VsxBVXld4weYRjkZFGxrZBHkdosS0jN2mZz7RYnmc1K58a6HDwTC7W471yXO52cJQY2jr1Tlc/8AelY9NQT9PlTWJqdIw9K1CCFiEAp5FJnnz8QPqK6AJ5HNI251qUg17qpc4tXgZai5bAH7vvGlRl/u+zqQj48m0+Yq4LAOeKSdQf8A+aG5B5IAcw2CsxuNkTw+2hx+IdofEUnHJWmOGHLB91QO0thxvk8PCfLlTMclpr8YDs8UqhcXJxoTXVrtpl9rUUvfbvyLkr2h5c/hUU6EaEYqzW4JxgikbQoqwxXaSjsnB8KYTgo2nKooZByNDUhDtDjHC2jDkfGrNVqP4fRu3cJ5BMG5Yz4U+t7zuao2GENryP8AOnIhPfVgshKyNapeMA8qcRxDvqJgVl5VIJcdkk6YGT7qreNIvokXREuAbvase5tvpPJ+KXgU+KxqAf8AqZ6soWordi34LWEEYLIHYfpSdtv3qlQK5dpJFnrv8911GRQkLRyFNHwFfoqf0qbt/arJnQZlgzIuOZXH5RfHlrjxUVgNfVxx6185b+7u/Y72SMDEbHji/UbXA9DlfdSWSyu0E5hyWNBW3dAe83X2DW7H8pbMAB/y2GUPuIYe6tIS/jLlA6FxzUMCfhXyXuFt77LeIWdkik/JzcLFeyToTg9zcJ9M1v52VHjAGCOTAkMD48VURxGTkmJZxEQCFfC1Qd/vfDG3CoaTHtlMEIO/J7yPCoSSOZ14JJ2MQ7tAxHgzcyK5aaKMcKjQdy8vf41YzHcTuq3ZI/gFq7W1ysih0IZWGQRyNKVn+y9uG2kJUEwse0n4f0k/pUrL0gRpxsyN1KZ/KAj2RzLA4wKqdG5ppMtcCLVnublY0Z3YKiglmYgBQNSSTyFfOXSt0uNfE29qWW1B7TcmmI8e8J4Dv76b9KfSw+0WMFvxJaKRodGmI1DOO4AjRfeddBncULMwVQWZiAoAJJJOAABzOe6q1JEcZYgAEkkAADJJPIAeNfQfRL0Qi1C3d6oNwRmOMjIh7wWH/E+lLdE3RGtmFurtQ10RlEOCsAI+Bk8+7kO81qlCECvK9ooQu65d8Cuqgt5r8xocUIWfdKHSkULWli2ZuU0o5QjkQp/H9PXllP2FVXiUls6uTq3EeZY9+T31MSWYe8vEOhLiVfPjGT86avbvA+eRHwNLN4gcfI26dO9MHEEsW/VL7vT+0vvFWBBmoaweMycfsMc5A9gk+A7qm1weWK7HCzosttsO/Udy47iWI/Hk7Q2PXovFSlEjzXqrS8aDvrRLllFdRQnNP4SRSEcePHFdSXiDTi/nSzrcV5dJ4tww+8B60obsd7L7jUU+0F8aTe6Q/dH0oEFqBeprrF/F8xXQZT5/Oq2zIeQI9DQH/CWqz1Hioa76KYuLWM8tD8Khdo7KVtGAPn3/ABpX7VIOeSPMf1rlrsnmKvY1zeq81EGwq3e7usPYOR4Hn7qhZrcqcEEEeVXlpaRnt1kGGAP19xqws7k/DnObs8Ks7OvdcHn9amYGzTC+3eK5aPXy7x/WjZ0xPZOjg44ToT5ipNdWxTErWSjWxTSJXs9txAIB/eOkf+dgp+WT7qXt7ThGZCV7OcelJ7BZ5LqLtKQgaTGMYKjhGT6v8qWzZKgdXXb57KPDIS/Kaeje1/pF/otHjjAAHhp7u6lQtQ/2x+8/CvPtLeJrCpbBhJNlTVUPpd3d+0WfXKPylv2tOZjOOsHu0b3GrD1p8TXj4IIOoIII8QRgg1F7A5tKcbCxwcF81mvoHoz3iN3YqXP5SD8nKfIew3vXHvBrFN6thm0upIvug8UZ8UbVf6eoqT6Od4Ps12FY/k5sRv5EnsN7icejGs2F3q30U/NGJWLd7u5DHyFMnVe7SvGak55kjVnkYJGgLOx7gPr6edaVpNrQ1eyuqIzyMFRRlmbQAedY7vtvwbtuqiylsp0XkZCPvP8AyX3+nW/e/rXrdXHlLZD2V75CDo76emF7qqlvbs7KqAszEBVGpJPIAUhNNr7LU5HHXacuYoixCqCzEgAAZJJ5AAczWxbi9Hn2UCeU/wDidGTGoh7xjTV/E93IeNLbi7graATTANcEaeEQI5L4tqQT7hVzq2LHrdyplnPJilE3wmCBTCDIMgtxYQ47wOetWLY+0OvhSTGOIajwIyCPiKpMkgUZJwBzqx7mwOsB4xgM5ZAeYU45+/NUTRCOqVsMjn8wp+iq5vxvP9hhSTvaQL/0sT9BRShka00StWHAnmbrY2wrKTWedK+9At4AkWGuJm4IU89OJiPBQc+pFWzeTbaW0EkrnCojM3oAScY76xWxSW7ma+uc8Tgi3jP+6iPs/wCJhqT/AFxVOVkNx4y8/DxKohiMrtI+Kgha3SXfWzdWw6vgLJpnByMr4/yq0RxpMmoBHzrq4t8jyqPtg0baajw8q5eac5PaPtDuWxHEIthyTS/3aZdY+0vz+HfXOzLsBwsrPHzHEuv+ZSMGrXCwYZFdSWaOMOoP+vGvIeJyQm7IPeOalJixyt0vFjuKi7baMYJUPkjkThc/DlTppQdVwfRgf+/ypNdzIi2QzBfAc/jXj7nNnsTHHgy/zzW1D6UTRmtYP5h+oWLP6P4snJpb7inHDkjEbP6AnHqKdxsADxKqfrhRn0Gc/KmVru/cx54JVz7xn1rqy3ZmZuKdxzzwjXPqavk9LJS3bSPHc+SVb6M44dZc4ju2CfGNfGLB/Rxjy5V6yDTtoR7/AOlLybCLHnpXce7w7zWU70qzDvqHyTn/AK7gjofmmn2fwaIf5v5Cuv7Pc4xLGP8AC39ak12SgpZLNB3Uu70q4geT/IL0ej2CP4T8yoY7Edj/AHq+5f6mkH2A45SD3r/Q1ZcAchXhFVj0o4m3+08h9lP/AMDgH+z8z91VJdiS+ETe9lPu0phPYyLnMTgA81w4P+U5+VXh7cHlTd4sU/B6Z8QjPbpw8RX0S8no3hvHZsfG/qqPHIDyOfI6H4U2vrJJOejdzDQirtdWKP7aq3qP586irndlSPybsnke2Pnr866jC9NsaXbJYW+I3H3WNP6MzxHVjuB8j9lRdoRzr7TFlGgOSdPOrB0fW+ksh/RQfNj/APrSt3syWPJZQyAasuSPeOYqb3UsQtqrDTjLvjyLHhx/hC1uz5sGSxn4d4cLvbw/7XuHHLA2T1zNJ2A8bN/QeakK6C04js2PIUv9g86oq1J0gTHho4ad/Yj/AKFe/Y/Oiio+sCzvpT2B1kAuFHbh0bxMZP8AI6+81kua+nJtnq6srjiVgVYHvBGCK+dd49itaXMkDfcbsn8SnVT7wRSGVHR1d6bx5Q4aVrm629Mclgs8zhTEOCZmx7SgAH1bIx5ms33x32kvW4VykCnKp3k/ifHM/Sq4JzwleI8JIJXJwSORIruysnmkWOJS7uQqqOZJ/wBc6pdK5zQ1WiMA2vLS1eV1SNS7scKqjJJ8q23cfcFbFRJLhrhhqeYjB+6nn4mnm43R2tinWOQ1yw7bDUIDzRP5nmasrQnvpqCEN7TuaTmn1dlvJJUmzYpw0dIstNpcJpdtyJOMHIyMgnzHfV43dvpZY8yx8BGMHUBhjmFOoqlu5RkkUAmNuLB7/KtA2beLLEki8mAPoe8H0ORWbkg6lowVpUBtzZ63d6kL4Kw27OykacUsirGfhFJ8a8p3u4OOe9n0PFMIVP6MC8JH/wCRpaKQ0h25Wq6eSKmMJFAfPmVWekcNLFLFnHGjLnnjIxmqPuxtkYW0nHV3EaBVBPZlVRgMh7zheX/sNg3g2EJQSBrWX7y7phxwuCCpyjroyN3FT8KqzMVmUzS7Y9D4qmCd0LtQ+KXlTnUbdRnmOY5VHm12i6hXmiQLp1ipxu/mwbQaY5UhIb6MarFcDTUHqnPqD2awW8JyG77FaJzYyeqsFjfBtDow5j+YqRjk8aoT7wKrDrFkgfOnGpAz+sNCKsuxtsrMOyykjngg0jk4UkfaITEc7HbAqxRU4VvGmEL5p5E+lZD2pgpcUqGxULvHt4WkPHw8buwSKPlxu3IZ8O8+6q/tNto3kLQ9VBEkgAZg7swXILAaY1AxTuLwyfKAc0U26tKy5LI9jzWgRvnlqPKkZdoorBWkQMTgLxKCfQHnVHh6OwoxG08a96pK4BHgdaTuej6BFIMRydePicuD4hidK1x6OjrJ5fulDxD+6r/1uvfXauKz2w3imscJdcU9vyEwGZIx3CUD2hj73P6VeLC7inQPC6SKe9GBHvxyPrWHl4EuK6njboRyTkU7ZeSdGUeNeiTNAhHhSqRUjSuXK15IuaVaPFc4rw9yEyeOkGWpFxTaRK8BpSTC8RjG4THEVIXOgyRgfWm67cSFESSCSMKqrxJwSL2QBqAeLGnhUiy0y2hb8SEEd1amBnyYrrYoSsZKzRILCUs95rdiB1qjPcx4T7gwFT0ZXGQcjxyD9Ky25iHCVI4l4tR/3ptZ5hbKs4j/ABI7KyH9NVOCPPFfQuH8U/EnQ+gel9f3965jLwYmDW3VXwP2WuM47q8FUaHbFymCswkU8hIitkeTLwn5mn8G+cg/vIAR4xuMn/C4H71b5jlbzYfhv9LWK31T/YkafedP/KlaSlZv0xbrmSJLqNctF2ZMDUxnkTjuU/Jj4VcId8Lc6MXjP/MjdR/mAK/OpSG8jkXMbo4/RZW+lLvLZAW2rxHLCQ8tNeXz5L5h2fs+SeRY4kLux7Kj/Wnqa3fcLcNLBONsNcOO2/4QfuJ5eJ7/AICrJFZxoSURFJ5lVAJ9cUulVMxwzc7ley5JfsNl1keNcsR3ZoKYr0eQq5LrkrSJjpyI6az38anh1J7woJx64qJeG8ypNaXHYJGWI1L7o3PVwXDE/k42ZhnuwvE/u5GooX2fZilP+E09vbQxbLELAh7l0iYd+biQI3wUn4UnkyAjZaeHE4vAd1U3udbFLKHiGGdTK4/TlJlbPvc15UykeAAOQAA9BpXlJaSmZJNTy7vK7UaUwvtjJJzFP05V1U1FV+XdOPGgqFvtyfw1dnmA5kD1Nc/ak/EvxFe7oWU7R3YZQQyhl7wQCPgapO1t2jEwmtFCSpzjGiSL4Y5BueK+hbhY3GCV+IqsbQ3ZjZshl+IqLmhwohegkGwslTa11clY4YpLc85ZXXkBjSMHQk0/Xcu4kPavLw/qycPyAxWsbP3eiXmV+IqWitYV5FfiKoixIohTWBWPne87lZ1uv0WRrIssjTSOnsmWQvjOmQCMA+daDabvxoOVPUmQcivxFLK4PKmKpVJuuz0HdTXaGxEkB0qUooQsz2zuoyk4GR/KqPd7piN+sgaS2k/FCeEHH4l5EeVfQEkII1FVbenZChCQK8IBFFe2qPuLt+eaS5guSjvb9XiRV4eMOpPaHLOnd41bhVB3PmVNpXqMQGkjgKA6FuEMGK+OM1e64Di8TYspwaKGx8luYri+MWUqzZpMgVyDXpWsgutNUgJ51xJFXYYUoDUatCj3jptKlScqeFM5EqTTRUrVRv7ExtldVY9/d5U0e3wC0ehq13MIYYqIa11I8O6teLIJHil3x9yhLW7AONE8VPsH9X8B+Xl31KIARkZ9D3U3vrHTIGtRsG0HQ4Oo5YPd6eFdpwn0gkgpsnaZ5j3eC5finBY5wXM7L/I+9TePOms1umchBxdzDRviNa6t7tW5nBPzpVpAP+9fQYZYMtge2nBcY4ZOHJpstPgaXNrdTp7M8oHgx6wf9eT8DUlabzXKntLDKPLiiP1YfSotp/SvYnPkPXuquXBhO4BHuP6ckyzimSPbp3vA+ux81aU3wjH97FNH58IkX3cBJx6indrvJbyHEc0ZPhxBW/ytg1TZr8Dz8/6U2kQSDBGfUA/Ws92C8ey75/t9k8ziELh22EflP6H7rQGeSVzHHpgDjbwB7l86mLDd8IMD3nvPqaovRRsET/bXEssXV3HVR9U5UDhUFuz7Lat3g1oA2Xex/wB3dJKPCeFQ3pxw8P7prAle7UQV0sUMWgFjufeKPlf1T632aF1phtZesvbOL8HW3J/+2vVLn3z/ACo/tm7jx11kW8TbyrIPXhkCH3DNcbBmM95PccEqKscUKLLG0bZBaSQgMORLKM8uzVJdeyYZGY7ea2B5EHnt096soFFe0VYlVynKuq5TlXpoQsQ6ddby3BHKB/4gqkvuzKLNLwKGgYurEc4ykhj7Y8CV5jl31denH88t/wBg/wDEFd7G3iNlsW0k4BIjXM6TIQDxxtJccQXz0B88Y760MnLnxcaAwNDi5wFHqO0a8Dtt4oaASbWa9WPCn+xdim4eREGqQTS+pjTKj3sUHpmn++GwktZlMJDW06CW3I1HBplc/o5HuYVY+huANcXRIziGNf8AO75+PDTGbxJrOHOzIu6xfvoj3jcFRa069JWeqg54FKW9kZHVI043YgIqjJY+ArgR8PZ/DkfDTX4VedkyDZltDMQDeXhURcQz1MBZQWwe9gQfUjuBprNzPURgsbb3ey3vPPfwA3KGts+Cqu3t3ntJRDKF6zq1dguoXj4uznvI4TW/9H90WtIQe6KMfBBWR9LQ/wDqTfsIvrJWq9HH5rF+zT90Vkmd2RhQTP5uFmvEL3k4hXEUUUUmvUVGbdtOOMjyqTrlloQsJ3n3e4myCY5YzmKVfaVu71B8Kn90N4HurOKWQASHiV8cuJHZcj1wD76nd8tmY7QFZzsLbZ2axiuFzavIzJMo1iZznhlH4cnn5fDF4xhuyIbYLcD8a6pzDlEb+0ditB68UoLivCARXix1wBNbLdpddYPCvQ4/9qDGK86sUHZGyVD0lLHmuuKuiaOa8UTcxYqLvkPtDmPnVimUHSoq6g7qZhehwsKOt5VkHn3j61HbT2P3pjz8a8v4TG/Eumad2e1g2jaHxrSAczts5Kg0ey5VcgqfCpGyueMYPMfOpPaWzUkOVIDke41WrxepPbPBg8ycfAmt7hnE5Md+qP4jvWVn8PjyWaZPge5SpwDyrmQk99Q8288ZGBJlzoAi8ZPoB313ZR3tyAkUTRhv97LhSBnXCcya+jx8WhkjEhsHu6riXcJna8sHz/Ve7VuWTCIOOaQ8MSc8k/eI8APdUvszc26kYB7yQcvYRF+BxV03I6NI4T1smZJmHalfVvMKOSj0q/W+x0TkKxsnMfM6xsO5bmNhMhZRAJ6mlFbibqpYWxiRncu7SO744mZsZJx6VY8UKMV7SKeXmKMV7RQhFFFFCFynKvTXicq9NCFh/Tj+eW/7B/4gqLvv/L9p/wCrl/iXNSnTj+eW/wCwf+IKir7/AMv2n/rJf37mnsn/AOeJ/ij6PXg5n3Ly2U3OxZFPt2E3Gh/5TDLD0HE/+UVKdCrf+Iuh4xQn4PJ/Wo/owAkkvLZtVns3yP1W4D/G+VL9DjEXFznn9mXPkQx/nWbxIacXOx+gLXD/ADkX/uBU27uaVVN3NnfarqCLmJZRxafcyXkz6qGHvFSW+G1Ov2mzD2I54oUxyCxSqpAH63GffTrohi/8Xx90VnI+fA5iUfIt8DVXgl45Ef8AFKj+9pQx+tbQ/pM598o4wB732T5NCr/h95Vt6W/9pt+wi+slat0cfmsX7NP3RWU9LX+02/YRfWStW6OPzWL9mn7orNx/6sxvyj6KR9sq4CigUVWhFR+3Nuw2cDz3D8EUYHE2CeZCqAFBJJJA99PnOhrJOmDaxNnLH3F4flNGf5V4hSG0OlW3lB4rO+6o5CzdTlSPErniA91Z7vbti3u7aZbVy5HCWQqUcKrqWIVgCcAd2a0yM6DlyH0qK23upbXeDPGHK8iCVb0JXUjyNctF6RDVplZQ8FqO4eatpTvZe37ecIIZUdmiEgUHtcHLJU6jHI0x3k3sW0aONY3mml4ikaEDRebMToBWcXm7D7OnVVPA3WcdpddxbGOpn7hkfXPiBou4+6M91JLfXkfVyyYSOM5/JxJppnXtNk+mPGvIOCQySNla7VGRfjfch+Y9rS0inKEbbu05vZWC2UjwMzj3+z4VF7YN1FE0lxf3JC40iVIySSAoAXnqR31tkG6qKNRVD392IJEaLVclSCBqCpDA6+YFb8eDjximsHySDppHc3FV3dffDaHGsdxazSxkgCXqzHIBoOJ1J4T493vrQ8iqDZb6T2wC38ZdBoLmFc6eMqcxy5gfGpS46RLFTgTcZPIRo7/QY+NcfxHCndL2Ya/LZB+3ktfHmjDN3/NWaRaZzx5GKrTdJKE4jtLx/Pqwq/Emml7v5O8EjW1q3WxOFlRu0YwwyjlE1YHX4UszhWWKJbQ8SArfxUXIG/cpXatoWUjv/wBYqsZ+I503stuXUpzHd28zHUxPGIyuuoXHaGOWtLDY99cv7MUAOjEEux81GPrW/DwydnZdVd9pN+XG7cWlJ95ViADAux/u0UEux8gOVP8AZO4k90yzXo4j/u4eaRg/i/E3jVt3J6MYoD1hBeU+1I+rHxx4D0rRrexVBgCtnGwo4O0Nz3/ZIyzuk26LPdm9HqoOxGifqqo+gq1bJ3XWPU86sAWvadVC4SMDQV3RRQhFFFFCEUUUUIRRRRQheCg17XhoQsP6cfzy3/Yv/EFRlxAz7AtQis5F5KSFVmOOK4GcKD4ipPpx/PLf9g/8QUlYbwTWew7aS3YI7XUyElQ3ZLznkfNR8Kazi8QYpjALvWCrNDk7rv8ARDeZvuTjdywttkdVc3s0izzRMFhVCwVGKM2QoJJGFBOQM91KdF6Rwrc3krBY55xBAW04h1rgac9WcL/hNFzbQ7cjgZZlhvIl4ZUOCShI6wqvMjOqty1wcUw6T9nTqYII4JBaQoFiKDiDSEcOoTJDY0GRrxN41z5d+Me7EneWzSn+lvYNawktDdhd7UbO1q32e0BsOSQ2HNDsu7voLrrFV0EUbIhY9WxcgjH6LLrrqp8Kjdu7nm2lga3L3FvNwPE6ozEKGUkPwjHIgg6ZB5aVcdq7nzbQtLWW4xbXMSlZ2lx2oh948JxxaBhkjGWziovau/32Y29rs2VWhhVI2kID9Ycgdk8tNdRoS3lTeLlySy6sY6pN2zC+x2G6Q4GjRPMAXdrwt2o8uijulr/abfsIvrJWq9HH5rF+zT90VlXSz/tNv2EX1krVejj81i/Zp+6Kfx/6sxvyj6Ks+2VcaKK4d8DJqtCQv7xY0ZmIAAJJOgAGpJNYleSHa9wWGVsI39rkbllPJe8KCOf8+Uj0m74TSzT7Oht2cvBxcfWKuVbskhSNQCcc+6pHYtv1dvEhHCVjRSByBCjI086xeL5zsaMNjPaPkO9O4cAkdbuQTsNSMG2YWMgEqExf3naHY/Wzy9aRv9sQQECaaOMnkGcAn0Gc41ql7J3QhutpXUU6nrRKZUGSBJC2NRjRlz9a5rh/DhluIeSNrB799/etLIyPVAEC1PwRf23crDHn7BCweeTBAmkU9mJM4PD3kj+mdktrcIoA5AY+FMdg7GW3jVEUKFAAAAAA8ABUrXb42OzGjEcfIfzaxJJHSO1ORURtXYSyg6a1L0Uwq1nF7ua2dBpSMG45UeyqjmdAMeJrR7iQKMnFZDvBt19sO0UTdXs2NsSyZ4TdMD7CH/hg8z31TNKyFhe/kP5+amxpeaCj9s7Yt0cw23FdzjTghHEFOo7cnsjl4mjdXYFylxJdTGOIyRhTCnaOhHCXblxDBGmedWKxsUgQLFEiJ3cCgA+eRz9adMwI/nXH53GXztMbG009+5/ZbUGEIyHONlQe2N2ba4OZYV4/xr2H05YZcGmu7m2TsuUR3mZbJ2AjuDq8DE6LN4p+l3fITrMeR1qP2jbrIjI44lYEEHwPjVWBxGXHcATbeo+ysyMVsg2FFa7DjA4cYIGCO8d1d5rHNy+kb+zlWzv+sMKELbXIXiUR4wqTY1HDgAED6Zqb3s6Xo0xDs0pc3DLnjBDQRA/ekYHU/ojw18K7dsrHM1g7LALHA6SN1pGaM1g97v8A7YuD2WW0ESBW6tUcTPk5deMEgYxp3efcv0cb67Vnv1Rmmu7fiMc7NGiJEcjtB1AHEv4c6gnTlXjZmPNNNqTonNFkLcqKKKtVaKKKKEIooooQiiiihCK8Ne0UIWHdOP55b/sH/iCmuxpLGfZUFtdXYt2SeWQgFeLV5eHPEpGCHzUv02bHlaaGZFLIqOj4BJUllYEjw56+VZYDWucQZmNG0PLS06gW1di+8EdVG9JWsbj7D2fFcs9remeXqJBwng7Klk4nHCo1GFHvqS3Fe2QyJBtGW7HDxFZGD9Xg6spxkelZXutt02d1HPjiUZWQd5jbAfh8xgEeYrT92d2Fjuprq2dXtbmFmTB9l2YMy+mSSPDUHkK43j2E7HMpyJnEOa3SSG7lp3aTp2NGxVWmInWBQXO70FrLJcsu0ZLwSwMJo3KlFQ4BYKFAXGSMeDGqtButslSp/tQnhII7UOuCCM9nypWeBdj7PeAsr310gV+Ej8knCV588DLY8WbwqgAVqcL4dLOZZYZ3tjNBpAYNQaKutPLoD1Cre+qsbqz9I+04ri+aSF1kQwxjiU5GQZMj3ZHxrX+jj81i/Zp+6K+f7WzeVuGNSzeXd6+FfRG4lmY7dFP3UUfBcfyrXyMdmLjxY7TekV4/FQBskq00w2wDwHhp/XLpkVnr1YbvRsaWWZJY5Whmj4gHChsq3NSCQPOm8eydoyDga9bg+8Y4URyPJhy9RWzTbvIxyRSsGxY15CqnwxvOpzQT4gKQe4CgVjlr0eRLkPEZC4Id3JZyDoe0TofMYq69HHR6LJ5ZpJWnkdVjiZhrHAuoTPiTjPceEaVdmsFPdSyJgYFWUFFd0UUV6hFFFFCFV9653AIWsh/+XyjIcyvFxFkiLsI0yckBVx31v89or8xmm02xY2GMUbIWDR2l1Z5NnMxQD83ly6HA5IxOV5VbN39updwrIg4TykQ80ce0rDn8qmd5d2+DLLWebqSJ9vupVIWPsx47pJBqz+RGo08TWFxfCifCZapw7uvgtHBmeJAzmD5K8unhr9aZzJTqa6yOzj1FU+53tlnkeOyhEhU8LSscRA47sat7q5bFxJZ3VGFrzSsiFuS+0kGDxez35xj35qo7OM5jMtrFGsQYkLjDTAHDY8OWnnVz2T0cS3TBr2Vpe/q0ykQ78YGCfXSrx/8AAaqqqgCqoAAAwAPAV2WJw/1TSJDf0WJPlF57Gyyaz2jcTkC2tnJOMmX8mqnv588eVbB0W7rS2Vq6zujSSzPM3ADwqXCgqM8/ZOuBzp/svdQJgnnVjjTAwKdhx44fYCXkmfJ7RXdFFFXqpFFFFCEUUUUIRRRRQhFFFFCEzvtnLKMGs+3l6LIpCWUcLfiXT4jka02vGFTZI5htppC+aNs7lXFvnK8aj7yj6rnPwzS25u+T2LSD2o3SQ8BJwsyqTGR4cRHCfUHure9q2iEHKisr3z2HAe11ahuIDIyCRkDUg686efKzMjOPlN1NP6KI7JsLPD1txKzHiklc5c4ySTpk+A7vIDFWvYPRzJKQZc4/Cufm39Ktu7WyolwFjUDyH18a0XZtsoAwAK9mzXVoiGkDb+e5AA5qt7A3GjiUdkADuxVvt7YIMCla9rNO+5UkUUUUIRRRRQhFFFFCEUUUUIRRRRQhFFFFCFVt85TwEa6g8qxW0ElipgeF7i3JYxNGB1iEnPDIORH6Xl7q33bkClTkZqkGzTj9kVVNCyZul42VkcjojqbzVEsdkbQvD1YX7NAx7WXDScHguBoTyrV92txooI1RVCqo0H1J8SfGn+wLVQBhRVhFEUTIhTBS8fK6U242kYLRU5Cl8UUVaoIooooQiiiihCKKKKEIooooQiiiihC//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p>
        </p:txBody>
      </p:sp>
      <p:pic>
        <p:nvPicPr>
          <p:cNvPr id="26627" name="Picture 2"/>
          <p:cNvPicPr>
            <a:picLocks noChangeAspect="1" noChangeArrowheads="1"/>
          </p:cNvPicPr>
          <p:nvPr/>
        </p:nvPicPr>
        <p:blipFill>
          <a:blip r:embed="rId2"/>
          <a:srcRect/>
          <a:stretch>
            <a:fillRect/>
          </a:stretch>
        </p:blipFill>
        <p:spPr bwMode="auto">
          <a:xfrm>
            <a:off x="2117725" y="2954338"/>
            <a:ext cx="5092700" cy="2960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a:xfrm>
            <a:off x="431800" y="0"/>
            <a:ext cx="8556625" cy="1085850"/>
          </a:xfrm>
        </p:spPr>
        <p:txBody>
          <a:bodyPr/>
          <a:lstStyle/>
          <a:p>
            <a:pPr algn="ctr" eaLnBrk="1" hangingPunct="1"/>
            <a:r>
              <a:rPr lang="uk-UA" sz="3000" b="1" smtClean="0"/>
              <a:t>Основні законодавчі акти для виборчого процесу</a:t>
            </a:r>
            <a:endParaRPr lang="uk-UA" sz="3000" smtClean="0"/>
          </a:p>
        </p:txBody>
      </p:sp>
      <p:sp>
        <p:nvSpPr>
          <p:cNvPr id="35842" name="Rectangle 3"/>
          <p:cNvSpPr>
            <a:spLocks noGrp="1" noChangeArrowheads="1"/>
          </p:cNvSpPr>
          <p:nvPr>
            <p:ph type="body" idx="1"/>
          </p:nvPr>
        </p:nvSpPr>
        <p:spPr>
          <a:xfrm>
            <a:off x="0" y="1173163"/>
            <a:ext cx="8839200" cy="5362575"/>
          </a:xfrm>
        </p:spPr>
        <p:txBody>
          <a:bodyPr/>
          <a:lstStyle/>
          <a:p>
            <a:pPr lvl="1" algn="just" eaLnBrk="1" hangingPunct="1"/>
            <a:r>
              <a:rPr lang="uk-UA" smtClean="0"/>
              <a:t>порядок висування і реєстрації кандидатів у депутати;</a:t>
            </a:r>
            <a:endParaRPr lang="ru-RU" smtClean="0"/>
          </a:p>
          <a:p>
            <a:pPr lvl="1" algn="just" eaLnBrk="1" hangingPunct="1"/>
            <a:r>
              <a:rPr lang="uk-UA" smtClean="0"/>
              <a:t>основні засади інформаційного забезпечення виборів, у т.ч. вимоги щодо участі ЗМІ та інформаційних агентств в інформаційному забезпеченні виборів;</a:t>
            </a:r>
            <a:endParaRPr lang="ru-RU" smtClean="0"/>
          </a:p>
          <a:p>
            <a:pPr lvl="1" algn="just" eaLnBrk="1" hangingPunct="1"/>
            <a:r>
              <a:rPr lang="uk-UA" smtClean="0"/>
              <a:t>форми і засоби передвиборної агітації,  порядок використання електронних (аудіовізуальних) та друкованих засобів масової інформації, обмеження щодо ведення передвиборної агітації тощо;</a:t>
            </a:r>
            <a:endParaRPr lang="en-US" smtClean="0"/>
          </a:p>
          <a:p>
            <a:pPr lvl="1" algn="just" eaLnBrk="1" hangingPunct="1"/>
            <a:r>
              <a:rPr lang="uk-UA" smtClean="0"/>
              <a:t>гарантії діяльності у виборчому процесі партій, кандидатів у депутати, офіційних спостерігачів  та інші організаційні засади виборів депутатів, у т.ч. відповідальність за порушення виборчого законодавства.</a:t>
            </a:r>
          </a:p>
        </p:txBody>
      </p:sp>
      <p:sp>
        <p:nvSpPr>
          <p:cNvPr id="35843"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a:xfrm>
            <a:off x="431800" y="157163"/>
            <a:ext cx="8556625" cy="914400"/>
          </a:xfrm>
        </p:spPr>
        <p:txBody>
          <a:bodyPr/>
          <a:lstStyle/>
          <a:p>
            <a:pPr algn="ctr" eaLnBrk="1" hangingPunct="1"/>
            <a:r>
              <a:rPr lang="uk-UA" sz="3000" b="1" smtClean="0"/>
              <a:t>Основні законодавчі акти для виборчого процесу</a:t>
            </a:r>
            <a:endParaRPr lang="uk-UA" sz="3000" smtClean="0"/>
          </a:p>
        </p:txBody>
      </p:sp>
      <p:sp>
        <p:nvSpPr>
          <p:cNvPr id="36866" name="Rectangle 3"/>
          <p:cNvSpPr>
            <a:spLocks noGrp="1" noChangeArrowheads="1"/>
          </p:cNvSpPr>
          <p:nvPr>
            <p:ph type="body" idx="1"/>
          </p:nvPr>
        </p:nvSpPr>
        <p:spPr>
          <a:xfrm>
            <a:off x="865188" y="1123950"/>
            <a:ext cx="7683500" cy="4960938"/>
          </a:xfrm>
        </p:spPr>
        <p:txBody>
          <a:bodyPr/>
          <a:lstStyle/>
          <a:p>
            <a:pPr marL="0" indent="0" algn="just" eaLnBrk="1" hangingPunct="1">
              <a:buFontTx/>
              <a:buNone/>
            </a:pPr>
            <a:r>
              <a:rPr lang="uk-UA" sz="2200" smtClean="0"/>
              <a:t>	Законом України </a:t>
            </a:r>
            <a:r>
              <a:rPr lang="uk-UA" sz="2200" b="1" smtClean="0"/>
              <a:t>«Про вибори депутатів Верховної Ради Автономної Республіки Крим, місцевих рад та сільських, селищних, міських голів»</a:t>
            </a:r>
            <a:r>
              <a:rPr lang="uk-UA" sz="2200" smtClean="0"/>
              <a:t> (2010 р.) визначено основні засади, організацію і порядок проведення виборів депутатів Верховної Ради Автономної Республіки Крим, обласних, районних, міських, районних у містах, сільських, селищних рад та сільських, селищних, міських голів. </a:t>
            </a:r>
          </a:p>
          <a:p>
            <a:pPr marL="0" indent="0" algn="just" eaLnBrk="1" hangingPunct="1">
              <a:buFontTx/>
              <a:buNone/>
            </a:pPr>
            <a:r>
              <a:rPr lang="uk-UA" sz="2200" smtClean="0"/>
              <a:t>	Організація і порядок проведення виборів депутатів Верховної Ради Автономної Республіки Крим, місцевих рад та сільських, селищних, міських голів регулюються Конституцією України, цим та іншими законами України, а також прийнятими відповідно до них іншими актами законодавства (ст. 1). </a:t>
            </a:r>
            <a:endParaRPr lang="ru-RU" sz="2200" smtClean="0"/>
          </a:p>
          <a:p>
            <a:pPr marL="0" indent="0" eaLnBrk="1" hangingPunct="1"/>
            <a:endParaRPr lang="uk-UA" sz="1600" smtClean="0"/>
          </a:p>
        </p:txBody>
      </p:sp>
      <p:sp>
        <p:nvSpPr>
          <p:cNvPr id="36867"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a:xfrm>
            <a:off x="444500" y="157163"/>
            <a:ext cx="8556625" cy="914400"/>
          </a:xfrm>
        </p:spPr>
        <p:txBody>
          <a:bodyPr/>
          <a:lstStyle/>
          <a:p>
            <a:pPr algn="ctr" eaLnBrk="1" hangingPunct="1"/>
            <a:r>
              <a:rPr lang="uk-UA" sz="3000" b="1" smtClean="0"/>
              <a:t>Основні законодавчі акти для виборчого процесу</a:t>
            </a:r>
            <a:endParaRPr lang="uk-UA" sz="3000" smtClean="0"/>
          </a:p>
        </p:txBody>
      </p:sp>
      <p:sp>
        <p:nvSpPr>
          <p:cNvPr id="37890" name="Rectangle 3"/>
          <p:cNvSpPr>
            <a:spLocks noGrp="1" noChangeArrowheads="1"/>
          </p:cNvSpPr>
          <p:nvPr>
            <p:ph type="body" idx="1"/>
          </p:nvPr>
        </p:nvSpPr>
        <p:spPr>
          <a:xfrm>
            <a:off x="271463" y="1038225"/>
            <a:ext cx="8370887" cy="5302250"/>
          </a:xfrm>
        </p:spPr>
        <p:txBody>
          <a:bodyPr/>
          <a:lstStyle/>
          <a:p>
            <a:pPr marL="0" indent="0" algn="just" eaLnBrk="1" hangingPunct="1">
              <a:buFontTx/>
              <a:buNone/>
            </a:pPr>
            <a:r>
              <a:rPr lang="uk-UA" smtClean="0"/>
              <a:t>Законом України </a:t>
            </a:r>
            <a:r>
              <a:rPr lang="uk-UA" b="1" smtClean="0"/>
              <a:t>«Про вибори депутатів Верховної Ради Автономної Республіки Крим, місцевих рад та сільських, селищних, міських голів»</a:t>
            </a:r>
            <a:r>
              <a:rPr lang="uk-UA" smtClean="0"/>
              <a:t> </a:t>
            </a:r>
            <a:r>
              <a:rPr lang="uk-UA" b="1" smtClean="0"/>
              <a:t>(2010 р.) </a:t>
            </a:r>
            <a:r>
              <a:rPr lang="uk-UA" smtClean="0"/>
              <a:t>визначено:</a:t>
            </a:r>
            <a:endParaRPr lang="ru-RU" smtClean="0"/>
          </a:p>
          <a:p>
            <a:pPr lvl="1" algn="just" eaLnBrk="1" hangingPunct="1"/>
            <a:r>
              <a:rPr lang="uk-UA" smtClean="0"/>
              <a:t>види місцевих виборів, порядок їх призначення і строки їх проведення; </a:t>
            </a:r>
            <a:endParaRPr lang="ru-RU" smtClean="0"/>
          </a:p>
          <a:p>
            <a:pPr lvl="1" algn="just" eaLnBrk="1" hangingPunct="1"/>
            <a:r>
              <a:rPr lang="uk-UA" smtClean="0"/>
              <a:t>порядок утворення та діяльності виборчих округів і дільниць;</a:t>
            </a:r>
            <a:endParaRPr lang="ru-RU" smtClean="0"/>
          </a:p>
          <a:p>
            <a:pPr lvl="1" algn="just" eaLnBrk="1" hangingPunct="1"/>
            <a:r>
              <a:rPr lang="uk-UA" smtClean="0"/>
              <a:t>порядок організації, статус і діяльність системи виборчих комісій, що здійснюють підготовку та проведення місцевих виборів;</a:t>
            </a:r>
            <a:endParaRPr lang="en-US" smtClean="0"/>
          </a:p>
          <a:p>
            <a:pPr lvl="1" algn="just" eaLnBrk="1" hangingPunct="1"/>
            <a:r>
              <a:rPr lang="uk-UA" smtClean="0"/>
              <a:t>порядок організації роботи із списками виборців; </a:t>
            </a:r>
            <a:endParaRPr lang="en-US" smtClean="0"/>
          </a:p>
          <a:p>
            <a:pPr marL="0" indent="0" eaLnBrk="1" hangingPunct="1"/>
            <a:endParaRPr lang="uk-UA" sz="1600" smtClean="0"/>
          </a:p>
        </p:txBody>
      </p:sp>
      <p:sp>
        <p:nvSpPr>
          <p:cNvPr id="37891"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a:xfrm>
            <a:off x="431800" y="0"/>
            <a:ext cx="8556625" cy="1047750"/>
          </a:xfrm>
        </p:spPr>
        <p:txBody>
          <a:bodyPr/>
          <a:lstStyle/>
          <a:p>
            <a:pPr algn="ctr" eaLnBrk="1" hangingPunct="1"/>
            <a:r>
              <a:rPr lang="uk-UA" sz="3000" b="1" smtClean="0"/>
              <a:t>Основні законодавчі акти для виборчого процесу</a:t>
            </a:r>
            <a:endParaRPr lang="uk-UA" sz="3000" smtClean="0"/>
          </a:p>
        </p:txBody>
      </p:sp>
      <p:sp>
        <p:nvSpPr>
          <p:cNvPr id="38914" name="Rectangle 3"/>
          <p:cNvSpPr>
            <a:spLocks noGrp="1" noChangeArrowheads="1"/>
          </p:cNvSpPr>
          <p:nvPr>
            <p:ph type="body" idx="1"/>
          </p:nvPr>
        </p:nvSpPr>
        <p:spPr>
          <a:xfrm>
            <a:off x="684213" y="1293813"/>
            <a:ext cx="7713662" cy="4960937"/>
          </a:xfrm>
        </p:spPr>
        <p:txBody>
          <a:bodyPr/>
          <a:lstStyle/>
          <a:p>
            <a:pPr algn="just" eaLnBrk="1" hangingPunct="1"/>
            <a:r>
              <a:rPr lang="uk-UA" smtClean="0"/>
              <a:t>порядок висування кандидатів у депутати, кандидатів на посаду сільського, селищного, міського голови;</a:t>
            </a:r>
          </a:p>
          <a:p>
            <a:pPr algn="just" eaLnBrk="1" hangingPunct="1"/>
            <a:r>
              <a:rPr lang="uk-UA" smtClean="0"/>
              <a:t>строки, форми і умови проведення передвиборної агітації;</a:t>
            </a:r>
            <a:endParaRPr lang="en-US" smtClean="0"/>
          </a:p>
          <a:p>
            <a:pPr algn="just" eaLnBrk="1" hangingPunct="1"/>
            <a:r>
              <a:rPr lang="uk-UA" smtClean="0"/>
              <a:t>гарантії діяльності суб’єктів виборчого процесу, офіційних спостерігачів; </a:t>
            </a:r>
            <a:endParaRPr lang="en-US" smtClean="0"/>
          </a:p>
          <a:p>
            <a:pPr algn="just" eaLnBrk="1" hangingPunct="1"/>
            <a:r>
              <a:rPr lang="uk-UA" smtClean="0"/>
              <a:t>фінансове та матеріально-технічне забезпечення підготовки та проведення виборів;</a:t>
            </a:r>
            <a:endParaRPr lang="en-US" smtClean="0"/>
          </a:p>
          <a:p>
            <a:pPr algn="just" eaLnBrk="1" hangingPunct="1"/>
            <a:r>
              <a:rPr lang="uk-UA" smtClean="0"/>
              <a:t>порядок голосування та встановлення результатів виборів;</a:t>
            </a:r>
          </a:p>
        </p:txBody>
      </p:sp>
      <p:sp>
        <p:nvSpPr>
          <p:cNvPr id="38915"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a:xfrm>
            <a:off x="431800" y="0"/>
            <a:ext cx="8556625" cy="1047750"/>
          </a:xfrm>
        </p:spPr>
        <p:txBody>
          <a:bodyPr/>
          <a:lstStyle/>
          <a:p>
            <a:pPr algn="ctr" eaLnBrk="1" hangingPunct="1"/>
            <a:r>
              <a:rPr lang="uk-UA" sz="3000" b="1" smtClean="0"/>
              <a:t>Основні законодавчі акти для виборчого процесу</a:t>
            </a:r>
            <a:endParaRPr lang="uk-UA" sz="3000" smtClean="0"/>
          </a:p>
        </p:txBody>
      </p:sp>
      <p:sp>
        <p:nvSpPr>
          <p:cNvPr id="39938" name="Rectangle 3"/>
          <p:cNvSpPr>
            <a:spLocks noGrp="1" noChangeArrowheads="1"/>
          </p:cNvSpPr>
          <p:nvPr>
            <p:ph type="body" idx="1"/>
          </p:nvPr>
        </p:nvSpPr>
        <p:spPr>
          <a:xfrm>
            <a:off x="623888" y="1270000"/>
            <a:ext cx="7727950" cy="4960938"/>
          </a:xfrm>
        </p:spPr>
        <p:txBody>
          <a:bodyPr/>
          <a:lstStyle/>
          <a:p>
            <a:pPr lvl="1" algn="just" eaLnBrk="1" hangingPunct="1"/>
            <a:r>
              <a:rPr lang="uk-UA" smtClean="0"/>
              <a:t>порядок заміщення депутатів, проведення позачергових, повторних, проміжних та перших виборів;</a:t>
            </a:r>
            <a:endParaRPr lang="en-US" smtClean="0"/>
          </a:p>
          <a:p>
            <a:pPr lvl="1" algn="just" eaLnBrk="1" hangingPunct="1"/>
            <a:endParaRPr lang="ru-RU" smtClean="0"/>
          </a:p>
          <a:p>
            <a:pPr lvl="1" algn="just" eaLnBrk="1" hangingPunct="1"/>
            <a:r>
              <a:rPr lang="uk-UA" smtClean="0"/>
              <a:t>оскарження рішень, дій чи бездіяльності, що стосуються місцевих виборів, відповідальність за порушення виборчого законодавства;</a:t>
            </a:r>
            <a:endParaRPr lang="en-US" smtClean="0"/>
          </a:p>
          <a:p>
            <a:pPr lvl="1" algn="just" eaLnBrk="1" hangingPunct="1"/>
            <a:endParaRPr lang="en-US" smtClean="0"/>
          </a:p>
          <a:p>
            <a:pPr lvl="1" algn="just" eaLnBrk="1" hangingPunct="1"/>
            <a:r>
              <a:rPr lang="uk-UA" smtClean="0"/>
              <a:t>порядок зберігання виборчої та іншої документації і матеріальних цінностей. </a:t>
            </a:r>
            <a:endParaRPr lang="ru-RU" smtClean="0"/>
          </a:p>
          <a:p>
            <a:pPr lvl="1" algn="just" eaLnBrk="1" hangingPunct="1"/>
            <a:endParaRPr lang="uk-UA" sz="1600" smtClean="0"/>
          </a:p>
        </p:txBody>
      </p:sp>
      <p:sp>
        <p:nvSpPr>
          <p:cNvPr id="39939"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a:xfrm>
            <a:off x="431800" y="0"/>
            <a:ext cx="8556625" cy="1133475"/>
          </a:xfrm>
        </p:spPr>
        <p:txBody>
          <a:bodyPr/>
          <a:lstStyle/>
          <a:p>
            <a:pPr algn="ctr" eaLnBrk="1" hangingPunct="1"/>
            <a:r>
              <a:rPr lang="uk-UA" sz="3000" b="1" smtClean="0"/>
              <a:t>Основні законодавчі акти для виборчого процесу</a:t>
            </a:r>
            <a:endParaRPr lang="uk-UA" sz="3000" smtClean="0"/>
          </a:p>
        </p:txBody>
      </p:sp>
      <p:sp>
        <p:nvSpPr>
          <p:cNvPr id="40962" name="Rectangle 3"/>
          <p:cNvSpPr>
            <a:spLocks noGrp="1" noChangeArrowheads="1"/>
          </p:cNvSpPr>
          <p:nvPr>
            <p:ph type="body" idx="1"/>
          </p:nvPr>
        </p:nvSpPr>
        <p:spPr>
          <a:xfrm>
            <a:off x="755650" y="1609725"/>
            <a:ext cx="7778750" cy="4048125"/>
          </a:xfrm>
        </p:spPr>
        <p:txBody>
          <a:bodyPr/>
          <a:lstStyle/>
          <a:p>
            <a:pPr algn="just" eaLnBrk="1" hangingPunct="1">
              <a:buFontTx/>
              <a:buNone/>
            </a:pPr>
            <a:r>
              <a:rPr lang="uk-UA" sz="1600" smtClean="0"/>
              <a:t>		</a:t>
            </a:r>
            <a:r>
              <a:rPr lang="uk-UA" b="1" smtClean="0"/>
              <a:t>Законом України «Про всеукраїнський референдум»</a:t>
            </a:r>
            <a:r>
              <a:rPr lang="uk-UA" smtClean="0"/>
              <a:t> </a:t>
            </a:r>
            <a:r>
              <a:rPr lang="uk-UA" b="1" smtClean="0"/>
              <a:t>(2012 р.) </a:t>
            </a:r>
            <a:r>
              <a:rPr lang="uk-UA" smtClean="0"/>
              <a:t>визначено, що всеукраїнський референдум є однією з форм безпосередньої демократії в Україні, способом здійснення влади безпосередньо Українським народом, що полягає у прийнятті (затвердженні) громадянами України рішень з питань загальнодержавного значення шляхом таємного голосування в порядку, встановленому цим Законом (ст.1).</a:t>
            </a:r>
            <a:endParaRPr lang="ru-RU" b="1" smtClean="0"/>
          </a:p>
        </p:txBody>
      </p:sp>
      <p:sp>
        <p:nvSpPr>
          <p:cNvPr id="40963"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a:xfrm>
            <a:off x="444500" y="0"/>
            <a:ext cx="8556625" cy="1073150"/>
          </a:xfrm>
        </p:spPr>
        <p:txBody>
          <a:bodyPr/>
          <a:lstStyle/>
          <a:p>
            <a:pPr algn="ctr" eaLnBrk="1" hangingPunct="1"/>
            <a:r>
              <a:rPr lang="uk-UA" sz="3000" b="1" smtClean="0"/>
              <a:t>Основні законодавчі акти для виборчого процесу</a:t>
            </a:r>
            <a:endParaRPr lang="uk-UA" sz="3000" smtClean="0"/>
          </a:p>
        </p:txBody>
      </p:sp>
      <p:sp>
        <p:nvSpPr>
          <p:cNvPr id="41986" name="Rectangle 3"/>
          <p:cNvSpPr>
            <a:spLocks noGrp="1" noChangeArrowheads="1"/>
          </p:cNvSpPr>
          <p:nvPr>
            <p:ph type="body" idx="1"/>
          </p:nvPr>
        </p:nvSpPr>
        <p:spPr>
          <a:xfrm>
            <a:off x="890588" y="1231900"/>
            <a:ext cx="7640637" cy="4948238"/>
          </a:xfrm>
        </p:spPr>
        <p:txBody>
          <a:bodyPr/>
          <a:lstStyle/>
          <a:p>
            <a:pPr algn="just" eaLnBrk="1" hangingPunct="1">
              <a:buFontTx/>
              <a:buNone/>
            </a:pPr>
            <a:r>
              <a:rPr lang="uk-UA" sz="1600" smtClean="0"/>
              <a:t>	</a:t>
            </a:r>
            <a:r>
              <a:rPr lang="uk-UA" sz="2200" smtClean="0"/>
              <a:t>У </a:t>
            </a:r>
            <a:r>
              <a:rPr lang="uk-UA" smtClean="0"/>
              <a:t>ст. 3 закону</a:t>
            </a:r>
            <a:r>
              <a:rPr lang="uk-UA" b="1" smtClean="0"/>
              <a:t> «Про всеукраїнський референдум»</a:t>
            </a:r>
            <a:r>
              <a:rPr lang="uk-UA" smtClean="0"/>
              <a:t> зазначено, що за предметом всеукраїнського референдуму може бути:</a:t>
            </a:r>
            <a:endParaRPr lang="en-US" smtClean="0"/>
          </a:p>
          <a:p>
            <a:pPr algn="just" eaLnBrk="1" hangingPunct="1">
              <a:buFontTx/>
              <a:buNone/>
            </a:pPr>
            <a:endParaRPr lang="ru-RU" smtClean="0"/>
          </a:p>
          <a:p>
            <a:pPr marL="914400" lvl="1" indent="-457200" algn="just" eaLnBrk="1" hangingPunct="1">
              <a:buFontTx/>
              <a:buAutoNum type="arabicParenR"/>
            </a:pPr>
            <a:r>
              <a:rPr lang="uk-UA" sz="2200" smtClean="0"/>
              <a:t>про схвалення нової редакції Конституції України, внесення змін до Конституції України, скасування, втрату чинності чи визнання нечинним закону про внесення змін до Конституції України (конституційний референдум);</a:t>
            </a:r>
            <a:endParaRPr lang="en-US" sz="2200" smtClean="0"/>
          </a:p>
          <a:p>
            <a:pPr marL="914400" lvl="1" indent="-457200" algn="just" eaLnBrk="1" hangingPunct="1">
              <a:buFontTx/>
              <a:buNone/>
            </a:pPr>
            <a:endParaRPr lang="ru-RU" sz="2200" smtClean="0"/>
          </a:p>
          <a:p>
            <a:pPr marL="914400" lvl="1" indent="-457200" algn="just" eaLnBrk="1" hangingPunct="1">
              <a:buFontTx/>
              <a:buNone/>
            </a:pPr>
            <a:r>
              <a:rPr lang="uk-UA" sz="2200" smtClean="0"/>
              <a:t>2) про зміну території України (ратифікаційний референдум);</a:t>
            </a:r>
            <a:endParaRPr lang="ru-RU" sz="2200" smtClean="0"/>
          </a:p>
          <a:p>
            <a:pPr marL="914400" lvl="1" indent="-457200" eaLnBrk="1" hangingPunct="1"/>
            <a:endParaRPr lang="uk-UA" sz="1600" smtClean="0"/>
          </a:p>
        </p:txBody>
      </p:sp>
      <p:sp>
        <p:nvSpPr>
          <p:cNvPr id="41987"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a:xfrm>
            <a:off x="444500" y="0"/>
            <a:ext cx="8556625" cy="1073150"/>
          </a:xfrm>
        </p:spPr>
        <p:txBody>
          <a:bodyPr/>
          <a:lstStyle/>
          <a:p>
            <a:pPr algn="ctr" eaLnBrk="1" hangingPunct="1"/>
            <a:r>
              <a:rPr lang="uk-UA" sz="3000" b="1" smtClean="0"/>
              <a:t>Основні законодавчі акти для виборчого процесу</a:t>
            </a:r>
            <a:endParaRPr lang="uk-UA" sz="3000" smtClean="0"/>
          </a:p>
        </p:txBody>
      </p:sp>
      <p:sp>
        <p:nvSpPr>
          <p:cNvPr id="43010" name="Rectangle 3"/>
          <p:cNvSpPr>
            <a:spLocks noGrp="1" noChangeArrowheads="1"/>
          </p:cNvSpPr>
          <p:nvPr>
            <p:ph type="body" idx="1"/>
          </p:nvPr>
        </p:nvSpPr>
        <p:spPr>
          <a:xfrm>
            <a:off x="460375" y="1352550"/>
            <a:ext cx="7751763" cy="4181475"/>
          </a:xfrm>
        </p:spPr>
        <p:txBody>
          <a:bodyPr/>
          <a:lstStyle/>
          <a:p>
            <a:pPr lvl="2" algn="just" eaLnBrk="1" hangingPunct="1">
              <a:buFontTx/>
              <a:buNone/>
            </a:pPr>
            <a:r>
              <a:rPr lang="en-US" sz="1600" smtClean="0"/>
              <a:t> </a:t>
            </a:r>
            <a:r>
              <a:rPr lang="uk-UA" sz="2200" smtClean="0"/>
              <a:t>3)	 щодо прийняття чи скасування закону України або внесення змін до чинного закону України (законодавчий референдум);</a:t>
            </a:r>
            <a:endParaRPr lang="en-US" sz="2200" smtClean="0"/>
          </a:p>
          <a:p>
            <a:pPr lvl="2" algn="just" eaLnBrk="1" hangingPunct="1">
              <a:buFontTx/>
              <a:buNone/>
            </a:pPr>
            <a:r>
              <a:rPr lang="en-US" sz="2200" smtClean="0"/>
              <a:t>   </a:t>
            </a:r>
          </a:p>
          <a:p>
            <a:pPr lvl="2" algn="just" eaLnBrk="1" hangingPunct="1">
              <a:buFontTx/>
              <a:buNone/>
            </a:pPr>
            <a:r>
              <a:rPr lang="en-US" sz="2200" smtClean="0"/>
              <a:t>  </a:t>
            </a:r>
            <a:r>
              <a:rPr lang="uk-UA" sz="2200" smtClean="0"/>
              <a:t>4) 	з будь-якого питання за винятком тих, щодо яких референдум не допускається згідно з Конституцією України (загальний референдум).</a:t>
            </a:r>
            <a:endParaRPr lang="en-US" sz="2200" smtClean="0"/>
          </a:p>
          <a:p>
            <a:pPr lvl="1" algn="just" eaLnBrk="1" hangingPunct="1">
              <a:buFontTx/>
              <a:buNone/>
            </a:pPr>
            <a:endParaRPr lang="en-US" sz="2200" smtClean="0"/>
          </a:p>
          <a:p>
            <a:pPr lvl="2" algn="just" eaLnBrk="1" hangingPunct="1">
              <a:buFontTx/>
              <a:buNone/>
            </a:pPr>
            <a:r>
              <a:rPr lang="en-US" sz="2200" smtClean="0"/>
              <a:t>		</a:t>
            </a:r>
            <a:r>
              <a:rPr lang="uk-UA" sz="2200" smtClean="0"/>
              <a:t>У цілому закон визначає правові засади, організацію та порядок проведення всеукраїнського референдуму. </a:t>
            </a:r>
            <a:endParaRPr lang="ru-RU" sz="2200" smtClean="0"/>
          </a:p>
          <a:p>
            <a:pPr lvl="1" eaLnBrk="1" hangingPunct="1"/>
            <a:endParaRPr lang="uk-UA" sz="1600" smtClean="0"/>
          </a:p>
        </p:txBody>
      </p:sp>
      <p:sp>
        <p:nvSpPr>
          <p:cNvPr id="43011"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a:xfrm>
            <a:off x="431800" y="0"/>
            <a:ext cx="8556625" cy="1011238"/>
          </a:xfrm>
        </p:spPr>
        <p:txBody>
          <a:bodyPr/>
          <a:lstStyle/>
          <a:p>
            <a:pPr algn="ctr" eaLnBrk="1" hangingPunct="1"/>
            <a:r>
              <a:rPr lang="uk-UA" sz="3000" b="1" smtClean="0"/>
              <a:t>Основні законодавчі акти для виборчого процесу</a:t>
            </a:r>
            <a:endParaRPr lang="uk-UA" sz="3000" smtClean="0"/>
          </a:p>
        </p:txBody>
      </p:sp>
      <p:sp>
        <p:nvSpPr>
          <p:cNvPr id="44034" name="Rectangle 3"/>
          <p:cNvSpPr>
            <a:spLocks noGrp="1" noChangeArrowheads="1"/>
          </p:cNvSpPr>
          <p:nvPr>
            <p:ph type="body" idx="1"/>
          </p:nvPr>
        </p:nvSpPr>
        <p:spPr>
          <a:xfrm>
            <a:off x="652463" y="1169988"/>
            <a:ext cx="7872412" cy="5003800"/>
          </a:xfrm>
        </p:spPr>
        <p:txBody>
          <a:bodyPr/>
          <a:lstStyle/>
          <a:p>
            <a:pPr algn="just" eaLnBrk="1" hangingPunct="1">
              <a:lnSpc>
                <a:spcPct val="80000"/>
              </a:lnSpc>
              <a:buFontTx/>
              <a:buNone/>
            </a:pPr>
            <a:r>
              <a:rPr lang="uk-UA" sz="1200" smtClean="0"/>
              <a:t>	</a:t>
            </a:r>
            <a:r>
              <a:rPr lang="uk-UA" sz="1800" b="1" smtClean="0"/>
              <a:t> </a:t>
            </a:r>
            <a:r>
              <a:rPr lang="uk-UA" b="1" smtClean="0"/>
              <a:t>Законом України «Про Центральну виборчу комісію» </a:t>
            </a:r>
            <a:r>
              <a:rPr lang="uk-UA" smtClean="0"/>
              <a:t>(2004 р.) відповідно до Конституції України визначено </a:t>
            </a:r>
          </a:p>
          <a:p>
            <a:pPr algn="just" eaLnBrk="1" hangingPunct="1">
              <a:lnSpc>
                <a:spcPct val="80000"/>
              </a:lnSpc>
              <a:buFontTx/>
              <a:buNone/>
            </a:pPr>
            <a:r>
              <a:rPr lang="uk-UA" smtClean="0"/>
              <a:t>		порядок утворення, правовий статус, основні засади організації діяльності Центральної виборчої комісії як постійно діючого колегіального державного органу, до компетенції якого належить</a:t>
            </a:r>
          </a:p>
          <a:p>
            <a:pPr algn="just" eaLnBrk="1" hangingPunct="1">
              <a:lnSpc>
                <a:spcPct val="80000"/>
              </a:lnSpc>
              <a:buFontTx/>
              <a:buNone/>
            </a:pPr>
            <a:r>
              <a:rPr lang="uk-UA" smtClean="0"/>
              <a:t>		 забезпечення організації, підготовки та проведення виборів і референдумів в Україні, 	забезпечення реалізації та захисту конституційних виборчих прав громадян України і прав на участь у референдумах, суверенного права Українського народу на виявлення своєї волі.</a:t>
            </a:r>
            <a:r>
              <a:rPr lang="ru-RU" smtClean="0"/>
              <a:t> </a:t>
            </a:r>
          </a:p>
          <a:p>
            <a:pPr algn="just" eaLnBrk="1" hangingPunct="1">
              <a:lnSpc>
                <a:spcPct val="80000"/>
              </a:lnSpc>
              <a:buFontTx/>
              <a:buNone/>
            </a:pPr>
            <a:endParaRPr lang="ru-RU" smtClean="0"/>
          </a:p>
          <a:p>
            <a:pPr algn="just" eaLnBrk="1" hangingPunct="1">
              <a:lnSpc>
                <a:spcPct val="80000"/>
              </a:lnSpc>
              <a:buFontTx/>
              <a:buNone/>
            </a:pPr>
            <a:r>
              <a:rPr lang="ru-RU" sz="1800" smtClean="0"/>
              <a:t>		</a:t>
            </a:r>
            <a:endParaRPr lang="uk-UA" sz="1800" smtClean="0"/>
          </a:p>
        </p:txBody>
      </p:sp>
      <p:sp>
        <p:nvSpPr>
          <p:cNvPr id="44035"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a:xfrm>
            <a:off x="431800" y="0"/>
            <a:ext cx="8556625" cy="1096963"/>
          </a:xfrm>
        </p:spPr>
        <p:txBody>
          <a:bodyPr/>
          <a:lstStyle/>
          <a:p>
            <a:pPr algn="ctr" eaLnBrk="1" hangingPunct="1"/>
            <a:r>
              <a:rPr lang="uk-UA" sz="3000" b="1" smtClean="0"/>
              <a:t>Основні законодавчі акти для виборчого процесу</a:t>
            </a:r>
            <a:endParaRPr lang="uk-UA" sz="3000" smtClean="0"/>
          </a:p>
        </p:txBody>
      </p:sp>
      <p:sp>
        <p:nvSpPr>
          <p:cNvPr id="51203" name="Rectangle 3"/>
          <p:cNvSpPr>
            <a:spLocks noGrp="1" noChangeArrowheads="1"/>
          </p:cNvSpPr>
          <p:nvPr>
            <p:ph type="body" idx="1"/>
          </p:nvPr>
        </p:nvSpPr>
        <p:spPr>
          <a:xfrm>
            <a:off x="240839" y="1220464"/>
            <a:ext cx="8519448" cy="5351023"/>
          </a:xfrm>
          <a:extLst/>
        </p:spPr>
        <p:txBody>
          <a:bodyPr/>
          <a:lstStyle/>
          <a:p>
            <a:pPr algn="just" eaLnBrk="1" hangingPunct="1">
              <a:buFontTx/>
              <a:buNone/>
              <a:defRPr/>
            </a:pPr>
            <a:r>
              <a:rPr lang="uk-UA" sz="1600" dirty="0" smtClean="0"/>
              <a:t>	</a:t>
            </a:r>
            <a:r>
              <a:rPr lang="en-US" sz="1600" dirty="0" smtClean="0"/>
              <a:t>	</a:t>
            </a:r>
            <a:r>
              <a:rPr lang="uk-UA" b="1" dirty="0" smtClean="0"/>
              <a:t>Закон України «Про Державний реєстр виборців» </a:t>
            </a:r>
            <a:r>
              <a:rPr lang="uk-UA" dirty="0" smtClean="0"/>
              <a:t>(2007 р.) визначає правові та організаційні засади створення і ведення єдиного Державного реєстру виборців.</a:t>
            </a:r>
            <a:r>
              <a:rPr lang="uk-UA" b="1" dirty="0" smtClean="0"/>
              <a:t> </a:t>
            </a:r>
            <a:r>
              <a:rPr lang="uk-UA" dirty="0" smtClean="0"/>
              <a:t>Державний реєстр виборців – автоматизована інформаційно-телекомунікаційна система, призначена для зберігання, обробки даних, які містять передбачені цим Законом відомості, та користуватися ними, створена для забезпечення державного обліку громадян України, які мають право голосу відповідно до статті 70 Конституції України.</a:t>
            </a:r>
            <a:endParaRPr lang="ru-RU" dirty="0" smtClean="0"/>
          </a:p>
          <a:p>
            <a:pPr lvl="2" eaLnBrk="1" hangingPunct="1">
              <a:buFontTx/>
              <a:buNone/>
              <a:defRPr/>
            </a:pPr>
            <a:r>
              <a:rPr lang="uk-UA" sz="2000" dirty="0" smtClean="0"/>
              <a:t> 	</a:t>
            </a:r>
            <a:endParaRPr lang="uk-UA" sz="2000" dirty="0"/>
          </a:p>
          <a:p>
            <a:pPr lvl="5">
              <a:buFontTx/>
              <a:buNone/>
              <a:defRPr/>
            </a:pPr>
            <a:r>
              <a:rPr lang="uk-UA" sz="2000" dirty="0" smtClean="0"/>
              <a:t>	Учасникам </a:t>
            </a:r>
            <a:r>
              <a:rPr lang="uk-UA" sz="2000" dirty="0" err="1" smtClean="0"/>
              <a:t>вебінару</a:t>
            </a:r>
            <a:r>
              <a:rPr lang="uk-UA" sz="2000" dirty="0" smtClean="0"/>
              <a:t> буде корисною інформація, представлена у розділі </a:t>
            </a:r>
            <a:r>
              <a:rPr lang="uk-UA" sz="2000" dirty="0" smtClean="0">
                <a:solidFill>
                  <a:schemeClr val="accent3">
                    <a:lumMod val="50000"/>
                  </a:schemeClr>
                </a:solidFill>
              </a:rPr>
              <a:t>«Державний реєстр виборців» на сайті ЦВК (https://www.drv.gov.ua)</a:t>
            </a:r>
            <a:endParaRPr lang="ru-RU" sz="2000" dirty="0" smtClean="0">
              <a:solidFill>
                <a:schemeClr val="accent3">
                  <a:lumMod val="50000"/>
                </a:schemeClr>
              </a:solidFill>
            </a:endParaRPr>
          </a:p>
          <a:p>
            <a:pPr eaLnBrk="1" hangingPunct="1">
              <a:buFontTx/>
              <a:buNone/>
              <a:defRPr/>
            </a:pPr>
            <a:endParaRPr lang="uk-UA" sz="1600" dirty="0"/>
          </a:p>
        </p:txBody>
      </p:sp>
      <p:sp>
        <p:nvSpPr>
          <p:cNvPr id="45059"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a:xfrm>
            <a:off x="212725" y="92075"/>
            <a:ext cx="8783638" cy="595313"/>
          </a:xfrm>
        </p:spPr>
        <p:txBody>
          <a:bodyPr/>
          <a:lstStyle/>
          <a:p>
            <a:pPr algn="ctr" eaLnBrk="1" hangingPunct="1"/>
            <a:r>
              <a:rPr lang="uk-UA" sz="3000" b="1" smtClean="0"/>
              <a:t>План</a:t>
            </a:r>
          </a:p>
        </p:txBody>
      </p:sp>
      <p:sp>
        <p:nvSpPr>
          <p:cNvPr id="27650" name="Rectangle 3"/>
          <p:cNvSpPr>
            <a:spLocks noGrp="1" noChangeArrowheads="1"/>
          </p:cNvSpPr>
          <p:nvPr>
            <p:ph type="body" idx="1"/>
          </p:nvPr>
        </p:nvSpPr>
        <p:spPr>
          <a:xfrm>
            <a:off x="528638" y="801688"/>
            <a:ext cx="8197850" cy="4654550"/>
          </a:xfrm>
        </p:spPr>
        <p:txBody>
          <a:bodyPr/>
          <a:lstStyle/>
          <a:p>
            <a:pPr eaLnBrk="1" hangingPunct="1"/>
            <a:endParaRPr lang="en-US" b="1" smtClean="0"/>
          </a:p>
          <a:p>
            <a:pPr algn="just" eaLnBrk="1" hangingPunct="1"/>
            <a:r>
              <a:rPr lang="uk-UA" sz="2800" smtClean="0"/>
              <a:t>Нормативно-правова база виборчого процесу.</a:t>
            </a:r>
            <a:endParaRPr lang="ru-RU" sz="2800" smtClean="0"/>
          </a:p>
          <a:p>
            <a:pPr algn="just" eaLnBrk="1" hangingPunct="1"/>
            <a:r>
              <a:rPr lang="uk-UA" sz="2800" smtClean="0"/>
              <a:t>Основні законодавчі акти, що визначають виборчий процес.</a:t>
            </a:r>
            <a:endParaRPr lang="ru-RU" sz="2800" smtClean="0"/>
          </a:p>
          <a:p>
            <a:pPr algn="just" eaLnBrk="1" hangingPunct="1"/>
            <a:r>
              <a:rPr lang="uk-UA" sz="2800" smtClean="0"/>
              <a:t>Інші законодавчі акти, що впливають на організацію виборчого процесу.</a:t>
            </a:r>
            <a:endParaRPr lang="ru-RU" sz="2800" smtClean="0"/>
          </a:p>
          <a:p>
            <a:pPr algn="just" eaLnBrk="1" hangingPunct="1"/>
            <a:r>
              <a:rPr lang="uk-UA" sz="2800" smtClean="0"/>
              <a:t> Центральна виборча комісія: статус, повноваження, діяльність.</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a:xfrm>
            <a:off x="587375" y="0"/>
            <a:ext cx="8556625" cy="1133475"/>
          </a:xfrm>
        </p:spPr>
        <p:txBody>
          <a:bodyPr/>
          <a:lstStyle/>
          <a:p>
            <a:pPr algn="ctr" eaLnBrk="1" hangingPunct="1"/>
            <a:r>
              <a:rPr lang="uk-UA" sz="3000" b="1" smtClean="0"/>
              <a:t>Інші законодавчі акти, що впливають на організацію виборчого процесу</a:t>
            </a:r>
            <a:endParaRPr lang="uk-UA" sz="3000" smtClean="0"/>
          </a:p>
        </p:txBody>
      </p:sp>
      <p:sp>
        <p:nvSpPr>
          <p:cNvPr id="46082" name="Rectangle 3"/>
          <p:cNvSpPr>
            <a:spLocks noGrp="1" noChangeArrowheads="1"/>
          </p:cNvSpPr>
          <p:nvPr>
            <p:ph type="body" idx="1"/>
          </p:nvPr>
        </p:nvSpPr>
        <p:spPr>
          <a:xfrm>
            <a:off x="354013" y="1184275"/>
            <a:ext cx="8302625" cy="5203825"/>
          </a:xfrm>
        </p:spPr>
        <p:txBody>
          <a:bodyPr/>
          <a:lstStyle/>
          <a:p>
            <a:pPr algn="just" eaLnBrk="1" hangingPunct="1">
              <a:buFontTx/>
              <a:buNone/>
            </a:pPr>
            <a:r>
              <a:rPr lang="uk-UA" sz="1600" smtClean="0"/>
              <a:t>	</a:t>
            </a:r>
            <a:r>
              <a:rPr lang="uk-UA" sz="2300" b="1" smtClean="0"/>
              <a:t>Закон України «Про інформацію»</a:t>
            </a:r>
            <a:r>
              <a:rPr lang="uk-UA" sz="2300" smtClean="0"/>
              <a:t> </a:t>
            </a:r>
            <a:r>
              <a:rPr lang="uk-UA" sz="2300" b="1" smtClean="0"/>
              <a:t>(1992 р.) </a:t>
            </a:r>
            <a:r>
              <a:rPr lang="uk-UA" sz="2300" smtClean="0"/>
              <a:t>регулює відносини щодо створення, збирання, одержання, зберігання, використання, поширення, охорони, захисту інформації. </a:t>
            </a:r>
          </a:p>
          <a:p>
            <a:pPr algn="just" eaLnBrk="1" hangingPunct="1">
              <a:buFontTx/>
              <a:buNone/>
            </a:pPr>
            <a:r>
              <a:rPr lang="uk-UA" sz="2300" smtClean="0"/>
              <a:t>	</a:t>
            </a:r>
            <a:r>
              <a:rPr lang="en-US" sz="2300" smtClean="0"/>
              <a:t>	</a:t>
            </a:r>
            <a:r>
              <a:rPr lang="uk-UA" sz="2300" smtClean="0"/>
              <a:t>У ст 5. </a:t>
            </a:r>
            <a:r>
              <a:rPr lang="uk-UA" sz="2300" b="1" smtClean="0"/>
              <a:t>«Право на інформацію» </a:t>
            </a:r>
            <a:r>
              <a:rPr lang="uk-UA" sz="2300" smtClean="0"/>
              <a:t>зазначено, що кожен має право на інформацію, що передбачає можливість вільного одержання, використання, поширення, зберігання та захисту інформації, необхідної для реалізації своїх прав, свобод і законних інтересів. А реалізація права на інформацію не повинна порушувати громадські, політичні, економічні, соціальні, духовні, екологічні та інші права, свободи і законні інтереси інших громадян, </a:t>
            </a:r>
            <a:r>
              <a:rPr lang="en-US" sz="2300" smtClean="0"/>
              <a:t>	</a:t>
            </a:r>
            <a:r>
              <a:rPr lang="uk-UA" sz="2300" smtClean="0"/>
              <a:t>права та інтереси юридичних осіб. </a:t>
            </a:r>
            <a:endParaRPr lang="ru-RU" sz="2300" b="1" smtClean="0"/>
          </a:p>
          <a:p>
            <a:pPr algn="just" eaLnBrk="1" hangingPunct="1">
              <a:buFontTx/>
              <a:buNone/>
            </a:pPr>
            <a:endParaRPr lang="uk-UA" sz="1600" smtClean="0"/>
          </a:p>
        </p:txBody>
      </p:sp>
      <p:sp>
        <p:nvSpPr>
          <p:cNvPr id="46083"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428625" y="-84138"/>
            <a:ext cx="8556625" cy="1098551"/>
          </a:xfrm>
        </p:spPr>
        <p:txBody>
          <a:bodyPr/>
          <a:lstStyle/>
          <a:p>
            <a:pPr algn="ctr" eaLnBrk="1" hangingPunct="1"/>
            <a:r>
              <a:rPr lang="uk-UA" sz="3000" b="1" smtClean="0"/>
              <a:t>Інші законодавчі акти, що впливають на організацію виборчого процесу</a:t>
            </a:r>
            <a:endParaRPr lang="uk-UA" sz="2400" smtClean="0"/>
          </a:p>
        </p:txBody>
      </p:sp>
      <p:sp>
        <p:nvSpPr>
          <p:cNvPr id="47106" name="Rectangle 3"/>
          <p:cNvSpPr>
            <a:spLocks noGrp="1" noChangeArrowheads="1"/>
          </p:cNvSpPr>
          <p:nvPr>
            <p:ph type="body" idx="1"/>
          </p:nvPr>
        </p:nvSpPr>
        <p:spPr>
          <a:xfrm>
            <a:off x="417513" y="1062038"/>
            <a:ext cx="8372475" cy="5448300"/>
          </a:xfrm>
        </p:spPr>
        <p:txBody>
          <a:bodyPr/>
          <a:lstStyle/>
          <a:p>
            <a:pPr algn="just" eaLnBrk="1" hangingPunct="1">
              <a:buFontTx/>
              <a:buNone/>
            </a:pPr>
            <a:r>
              <a:rPr lang="uk-UA" sz="1600" smtClean="0"/>
              <a:t>	</a:t>
            </a:r>
            <a:r>
              <a:rPr lang="uk-UA" sz="2200" b="1" smtClean="0"/>
              <a:t>Закон України «Про</a:t>
            </a:r>
            <a:r>
              <a:rPr lang="uk-UA" sz="2200" smtClean="0"/>
              <a:t> </a:t>
            </a:r>
            <a:r>
              <a:rPr lang="uk-UA" sz="2200" b="1" smtClean="0"/>
              <a:t>доступ до публічної інформації»</a:t>
            </a:r>
            <a:r>
              <a:rPr lang="uk-UA" sz="2200" smtClean="0"/>
              <a:t> (2011 р.) визначає порядок здійснення та забезпечення права кожного на доступ до інформації, що знаходиться у володінні суб'єктів владних повноважень, інших розпорядників публічної інформації, визначених цим Законом, та інформації, що становить суспільний інтерес.</a:t>
            </a:r>
            <a:endParaRPr lang="ru-RU" sz="2200" smtClean="0"/>
          </a:p>
          <a:p>
            <a:pPr algn="just" eaLnBrk="1" hangingPunct="1">
              <a:buFontTx/>
              <a:buNone/>
            </a:pPr>
            <a:r>
              <a:rPr lang="uk-UA" sz="2200" smtClean="0"/>
              <a:t>	</a:t>
            </a:r>
            <a:r>
              <a:rPr lang="en-US" sz="2200" smtClean="0"/>
              <a:t>	</a:t>
            </a:r>
            <a:r>
              <a:rPr lang="uk-UA" sz="2200" smtClean="0"/>
              <a:t>У законі зазначено, що публічна інформація – це відображена та задокументована будь-якими засобами та на будь-яких носіях інформація, що була отримана або створена в процесі виконання суб'єктами владних повноважень своїх обов'язків, передбачених чинним законодавством, або яка знаходиться у володінні суб'єктів владних повноважень, інших розпорядників публічної</a:t>
            </a:r>
            <a:r>
              <a:rPr lang="en-US" sz="2200" smtClean="0"/>
              <a:t> </a:t>
            </a:r>
            <a:r>
              <a:rPr lang="uk-UA" sz="2200" smtClean="0"/>
              <a:t>інформації, визначених цим Законом (ст. 1).</a:t>
            </a:r>
            <a:endParaRPr lang="ru-RU" sz="2200" smtClean="0"/>
          </a:p>
          <a:p>
            <a:pPr algn="just" eaLnBrk="1" hangingPunct="1">
              <a:buFontTx/>
              <a:buNone/>
            </a:pPr>
            <a:endParaRPr lang="uk-UA" sz="2200" smtClean="0"/>
          </a:p>
        </p:txBody>
      </p:sp>
      <p:sp>
        <p:nvSpPr>
          <p:cNvPr id="47107"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a:xfrm>
            <a:off x="587375" y="-49213"/>
            <a:ext cx="8556625" cy="1171576"/>
          </a:xfrm>
        </p:spPr>
        <p:txBody>
          <a:bodyPr/>
          <a:lstStyle/>
          <a:p>
            <a:pPr algn="ctr" eaLnBrk="1" hangingPunct="1"/>
            <a:r>
              <a:rPr lang="uk-UA" sz="3000" b="1" smtClean="0"/>
              <a:t>Інші законодавчі акти, що впливають на організацію виборчого процесу</a:t>
            </a:r>
            <a:endParaRPr lang="uk-UA" sz="2400" smtClean="0"/>
          </a:p>
        </p:txBody>
      </p:sp>
      <p:sp>
        <p:nvSpPr>
          <p:cNvPr id="48130" name="Rectangle 3"/>
          <p:cNvSpPr>
            <a:spLocks noGrp="1" noChangeArrowheads="1"/>
          </p:cNvSpPr>
          <p:nvPr>
            <p:ph type="body" idx="1"/>
          </p:nvPr>
        </p:nvSpPr>
        <p:spPr>
          <a:xfrm>
            <a:off x="441325" y="1220788"/>
            <a:ext cx="8374063" cy="4960937"/>
          </a:xfrm>
        </p:spPr>
        <p:txBody>
          <a:bodyPr/>
          <a:lstStyle/>
          <a:p>
            <a:pPr algn="just" eaLnBrk="1" hangingPunct="1">
              <a:buFontTx/>
              <a:buNone/>
            </a:pPr>
            <a:r>
              <a:rPr lang="uk-UA" sz="1600" smtClean="0"/>
              <a:t>		</a:t>
            </a:r>
            <a:r>
              <a:rPr lang="uk-UA" sz="2200" b="1" smtClean="0"/>
              <a:t>Закон України «Про звернення громадян»</a:t>
            </a:r>
            <a:r>
              <a:rPr lang="uk-UA" sz="2200" smtClean="0"/>
              <a:t> </a:t>
            </a:r>
            <a:r>
              <a:rPr lang="uk-UA" sz="2200" b="1" smtClean="0"/>
              <a:t>(1996 р.) </a:t>
            </a:r>
            <a:r>
              <a:rPr lang="uk-UA" sz="2200" smtClean="0"/>
              <a:t>регулює питання практичної реалізації громадянами України наданого їм Конституцією України права вносити в органи державної влади, об'єднання громадян відповідно до їх статуту пропозиції про поліпшення їх діяльності, викривати недоліки в роботі, оскаржувати дії посадових осіб, державних і громадських органів. </a:t>
            </a:r>
          </a:p>
          <a:p>
            <a:pPr algn="just" eaLnBrk="1" hangingPunct="1">
              <a:buFontTx/>
              <a:buNone/>
            </a:pPr>
            <a:r>
              <a:rPr lang="uk-UA" sz="2200" smtClean="0"/>
              <a:t>	</a:t>
            </a:r>
            <a:r>
              <a:rPr lang="en-US" sz="2200" smtClean="0"/>
              <a:t>	</a:t>
            </a:r>
            <a:r>
              <a:rPr lang="uk-UA" sz="2200" smtClean="0"/>
              <a:t>Закон забезпечує громадянам України можливості для участі в управлінні державними і громадськими справами, для впливу на поліпшення роботи органів державної влади і місцевого самоврядування, підприємств, установ, організацій незалежно від форм власності, для відстоювання своїх прав і законних інтересів та відновлення їх у разі порушення. </a:t>
            </a:r>
            <a:endParaRPr lang="ru-RU" sz="2200" smtClean="0"/>
          </a:p>
          <a:p>
            <a:pPr eaLnBrk="1" hangingPunct="1">
              <a:buFontTx/>
              <a:buNone/>
            </a:pPr>
            <a:endParaRPr lang="uk-UA" sz="1600" smtClean="0"/>
          </a:p>
        </p:txBody>
      </p:sp>
      <p:sp>
        <p:nvSpPr>
          <p:cNvPr id="48131"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a:xfrm>
            <a:off x="587375" y="0"/>
            <a:ext cx="8556625" cy="1085850"/>
          </a:xfrm>
        </p:spPr>
        <p:txBody>
          <a:bodyPr/>
          <a:lstStyle/>
          <a:p>
            <a:pPr algn="ctr" eaLnBrk="1" hangingPunct="1"/>
            <a:r>
              <a:rPr lang="uk-UA" sz="3000" b="1" smtClean="0"/>
              <a:t>Інші законодавчі акти, що впливають на організацію виборчого процесу</a:t>
            </a:r>
            <a:endParaRPr lang="uk-UA" sz="3000" smtClean="0"/>
          </a:p>
        </p:txBody>
      </p:sp>
      <p:sp>
        <p:nvSpPr>
          <p:cNvPr id="49154" name="Rectangle 3"/>
          <p:cNvSpPr>
            <a:spLocks noGrp="1" noChangeArrowheads="1"/>
          </p:cNvSpPr>
          <p:nvPr>
            <p:ph type="body" idx="1"/>
          </p:nvPr>
        </p:nvSpPr>
        <p:spPr>
          <a:xfrm>
            <a:off x="523875" y="1208088"/>
            <a:ext cx="8096250" cy="5386387"/>
          </a:xfrm>
        </p:spPr>
        <p:txBody>
          <a:bodyPr/>
          <a:lstStyle/>
          <a:p>
            <a:pPr algn="just" eaLnBrk="1" hangingPunct="1">
              <a:buFontTx/>
              <a:buNone/>
            </a:pPr>
            <a:r>
              <a:rPr lang="uk-UA" sz="1600" smtClean="0"/>
              <a:t>	</a:t>
            </a:r>
            <a:r>
              <a:rPr lang="uk-UA" b="1" smtClean="0"/>
              <a:t>Закон України «Про державну службу» (1993 р.) </a:t>
            </a:r>
            <a:r>
              <a:rPr lang="uk-UA" smtClean="0"/>
              <a:t>регулює суспільні відносини, які охоплюють діяльність держави щодо створення правових, організаційних, економічних та соціальних умов реалізації громадянами України права на державну службу. </a:t>
            </a:r>
            <a:endParaRPr lang="ru-RU" smtClean="0"/>
          </a:p>
          <a:p>
            <a:pPr algn="just" eaLnBrk="1" hangingPunct="1">
              <a:buFontTx/>
              <a:buNone/>
            </a:pPr>
            <a:r>
              <a:rPr lang="ru-RU" smtClean="0"/>
              <a:t>	</a:t>
            </a:r>
            <a:r>
              <a:rPr lang="en-US" smtClean="0"/>
              <a:t>	</a:t>
            </a:r>
            <a:r>
              <a:rPr lang="ru-RU" smtClean="0"/>
              <a:t>Державна служба в Україні </a:t>
            </a:r>
            <a:r>
              <a:rPr lang="uk-UA" smtClean="0"/>
              <a:t>–</a:t>
            </a:r>
            <a:r>
              <a:rPr lang="ru-RU" smtClean="0"/>
              <a:t> це професійна діяльність осіб, які займають посади в державних органах та їх апараті щодо практичного виконання завдань і функцій держави та одержують заробітну плату за рахунок державних коштів. Ці особи є державними службовцями і мають відповідні службові повноваження</a:t>
            </a:r>
            <a:r>
              <a:rPr lang="uk-UA" smtClean="0"/>
              <a:t> (ст. 1)</a:t>
            </a:r>
            <a:r>
              <a:rPr lang="ru-RU" smtClean="0"/>
              <a:t>. </a:t>
            </a:r>
          </a:p>
          <a:p>
            <a:pPr eaLnBrk="1" hangingPunct="1">
              <a:buFontTx/>
              <a:buNone/>
            </a:pPr>
            <a:endParaRPr lang="uk-UA" sz="1600" smtClean="0"/>
          </a:p>
        </p:txBody>
      </p:sp>
      <p:sp>
        <p:nvSpPr>
          <p:cNvPr id="49155"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a:xfrm>
            <a:off x="0" y="0"/>
            <a:ext cx="9144000" cy="1036638"/>
          </a:xfrm>
        </p:spPr>
        <p:txBody>
          <a:bodyPr/>
          <a:lstStyle/>
          <a:p>
            <a:pPr algn="ctr" eaLnBrk="1" hangingPunct="1"/>
            <a:r>
              <a:rPr lang="uk-UA" sz="3000" b="1" smtClean="0"/>
              <a:t>Інші законодавчі акти, що впливають на організацію виборчого процесу</a:t>
            </a:r>
            <a:endParaRPr lang="uk-UA" sz="3000" smtClean="0"/>
          </a:p>
        </p:txBody>
      </p:sp>
      <p:sp>
        <p:nvSpPr>
          <p:cNvPr id="50178" name="Rectangle 3"/>
          <p:cNvSpPr>
            <a:spLocks noGrp="1" noChangeArrowheads="1"/>
          </p:cNvSpPr>
          <p:nvPr>
            <p:ph type="body" idx="1"/>
          </p:nvPr>
        </p:nvSpPr>
        <p:spPr>
          <a:xfrm>
            <a:off x="387350" y="1331913"/>
            <a:ext cx="8213725" cy="4960937"/>
          </a:xfrm>
        </p:spPr>
        <p:txBody>
          <a:bodyPr/>
          <a:lstStyle/>
          <a:p>
            <a:pPr algn="just" eaLnBrk="1" hangingPunct="1">
              <a:buFontTx/>
              <a:buNone/>
            </a:pPr>
            <a:r>
              <a:rPr lang="uk-UA" sz="1600" smtClean="0"/>
              <a:t>	</a:t>
            </a:r>
            <a:r>
              <a:rPr lang="en-US" sz="1600" smtClean="0"/>
              <a:t>	</a:t>
            </a:r>
            <a:r>
              <a:rPr lang="uk-UA" b="1" smtClean="0"/>
              <a:t>Законом України «Про політичні партії в Україні»</a:t>
            </a:r>
            <a:r>
              <a:rPr lang="uk-UA" smtClean="0"/>
              <a:t> </a:t>
            </a:r>
            <a:r>
              <a:rPr lang="uk-UA" b="1" smtClean="0"/>
              <a:t>(2001 р.) </a:t>
            </a:r>
            <a:r>
              <a:rPr lang="uk-UA" smtClean="0"/>
              <a:t>закріплюється право громадян на свободу об'єднання у політичні партії для здійснення і захисту своїх прав і свобод та задоволення політичних, економічних, соціальних, культурних та інших інтересів визначається і гарантується Конституцією України. </a:t>
            </a:r>
          </a:p>
          <a:p>
            <a:pPr algn="just" eaLnBrk="1" hangingPunct="1">
              <a:buFontTx/>
              <a:buNone/>
            </a:pPr>
            <a:r>
              <a:rPr lang="uk-UA" smtClean="0"/>
              <a:t>	</a:t>
            </a:r>
            <a:r>
              <a:rPr lang="en-US" smtClean="0"/>
              <a:t>	</a:t>
            </a:r>
            <a:r>
              <a:rPr lang="ru-RU" smtClean="0"/>
              <a:t>Встановлення обмежень цього права допускається відповідно до Конституції України в інтересах національної безпеки та громадського порядку, охорони здоров'я населення або захисту прав і свобод інших людей, а також в інших випадках, передбачених Конституцією України. </a:t>
            </a:r>
            <a:endParaRPr lang="uk-UA" smtClean="0"/>
          </a:p>
        </p:txBody>
      </p:sp>
      <p:sp>
        <p:nvSpPr>
          <p:cNvPr id="50179"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a:xfrm>
            <a:off x="219075" y="0"/>
            <a:ext cx="8828088" cy="1133475"/>
          </a:xfrm>
        </p:spPr>
        <p:txBody>
          <a:bodyPr/>
          <a:lstStyle/>
          <a:p>
            <a:pPr algn="ctr" eaLnBrk="1" hangingPunct="1"/>
            <a:r>
              <a:rPr lang="uk-UA" sz="3000" b="1" smtClean="0"/>
              <a:t>Інші законодавчі акти, що впливають на організацію виборчого процесу</a:t>
            </a:r>
            <a:endParaRPr lang="uk-UA" sz="3000" smtClean="0"/>
          </a:p>
        </p:txBody>
      </p:sp>
      <p:sp>
        <p:nvSpPr>
          <p:cNvPr id="51202" name="Rectangle 3"/>
          <p:cNvSpPr>
            <a:spLocks noGrp="1" noChangeArrowheads="1"/>
          </p:cNvSpPr>
          <p:nvPr>
            <p:ph type="body" idx="1"/>
          </p:nvPr>
        </p:nvSpPr>
        <p:spPr>
          <a:xfrm>
            <a:off x="954088" y="1233488"/>
            <a:ext cx="7080250" cy="4313237"/>
          </a:xfrm>
        </p:spPr>
        <p:txBody>
          <a:bodyPr/>
          <a:lstStyle/>
          <a:p>
            <a:pPr eaLnBrk="1" hangingPunct="1">
              <a:buFontTx/>
              <a:buNone/>
            </a:pPr>
            <a:r>
              <a:rPr lang="uk-UA" sz="1600" smtClean="0"/>
              <a:t>		</a:t>
            </a:r>
          </a:p>
          <a:p>
            <a:pPr eaLnBrk="1" hangingPunct="1">
              <a:buFontTx/>
              <a:buNone/>
            </a:pPr>
            <a:r>
              <a:rPr lang="uk-UA" sz="1600" b="1" smtClean="0"/>
              <a:t>	</a:t>
            </a:r>
          </a:p>
          <a:p>
            <a:pPr eaLnBrk="1" hangingPunct="1">
              <a:buFontTx/>
              <a:buNone/>
            </a:pPr>
            <a:endParaRPr lang="uk-UA" sz="1600" b="1" smtClean="0"/>
          </a:p>
          <a:p>
            <a:pPr algn="just" eaLnBrk="1" hangingPunct="1">
              <a:buFontTx/>
              <a:buNone/>
            </a:pPr>
            <a:r>
              <a:rPr lang="uk-UA" sz="1600" b="1" smtClean="0"/>
              <a:t>	</a:t>
            </a:r>
            <a:r>
              <a:rPr lang="en-US" sz="1600" b="1" smtClean="0"/>
              <a:t>	</a:t>
            </a:r>
            <a:r>
              <a:rPr lang="ru-RU" b="1" smtClean="0"/>
              <a:t>Політична партія </a:t>
            </a:r>
            <a:r>
              <a:rPr lang="uk-UA" smtClean="0"/>
              <a:t>–</a:t>
            </a:r>
            <a:r>
              <a:rPr lang="ru-RU" smtClean="0"/>
              <a:t> це зареєстроване згідно з законом добровільне об'єднання громадян </a:t>
            </a:r>
            <a:r>
              <a:rPr lang="uk-UA" smtClean="0"/>
              <a:t>–</a:t>
            </a:r>
            <a:r>
              <a:rPr lang="ru-RU" smtClean="0"/>
              <a:t> прихильників певної загальнонаціональної програми суспільного розвитку, що має своєю метою сприяння формуванню і вираженню політичної волі громадян, бере участь у виборах та інших політичних заходах</a:t>
            </a:r>
            <a:r>
              <a:rPr lang="uk-UA" smtClean="0"/>
              <a:t> (ст. 2)</a:t>
            </a:r>
            <a:r>
              <a:rPr lang="ru-RU" smtClean="0"/>
              <a:t>. </a:t>
            </a:r>
          </a:p>
          <a:p>
            <a:pPr algn="just" eaLnBrk="1" hangingPunct="1">
              <a:buFontTx/>
              <a:buNone/>
            </a:pPr>
            <a:endParaRPr lang="uk-UA" sz="1800" smtClean="0"/>
          </a:p>
        </p:txBody>
      </p:sp>
      <p:sp>
        <p:nvSpPr>
          <p:cNvPr id="51203"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a:xfrm>
            <a:off x="587375" y="0"/>
            <a:ext cx="8556625" cy="1169988"/>
          </a:xfrm>
        </p:spPr>
        <p:txBody>
          <a:bodyPr/>
          <a:lstStyle/>
          <a:p>
            <a:pPr algn="ctr" eaLnBrk="1" hangingPunct="1"/>
            <a:r>
              <a:rPr lang="uk-UA" sz="3000" b="1" smtClean="0"/>
              <a:t>Інші законодавчі акти, що впливають на організацію виборчого процесу</a:t>
            </a:r>
            <a:endParaRPr lang="uk-UA" sz="3000" smtClean="0"/>
          </a:p>
        </p:txBody>
      </p:sp>
      <p:sp>
        <p:nvSpPr>
          <p:cNvPr id="52226" name="Rectangle 3"/>
          <p:cNvSpPr>
            <a:spLocks noGrp="1" noChangeArrowheads="1"/>
          </p:cNvSpPr>
          <p:nvPr>
            <p:ph type="body" idx="1"/>
          </p:nvPr>
        </p:nvSpPr>
        <p:spPr>
          <a:xfrm>
            <a:off x="628650" y="1476375"/>
            <a:ext cx="8024813" cy="4595813"/>
          </a:xfrm>
        </p:spPr>
        <p:txBody>
          <a:bodyPr/>
          <a:lstStyle/>
          <a:p>
            <a:pPr algn="just" eaLnBrk="1" hangingPunct="1">
              <a:lnSpc>
                <a:spcPct val="90000"/>
              </a:lnSpc>
              <a:buFontTx/>
              <a:buNone/>
            </a:pPr>
            <a:r>
              <a:rPr lang="uk-UA" sz="1600" smtClean="0"/>
              <a:t>		</a:t>
            </a:r>
            <a:r>
              <a:rPr lang="uk-UA" b="1" smtClean="0"/>
              <a:t>Закон України «Про засади запобігання і протидії корупції» (2011 р.) </a:t>
            </a:r>
            <a:r>
              <a:rPr lang="uk-UA" smtClean="0"/>
              <a:t>визначає основні засади запобігання і протидії корупції в публічній і приватній сферах суспільних відносин, відшкодування завданої внаслідок вчинення корупційних правопорушень збитків, шкоди, поновлення порушених прав, свобод чи інтересів фізичних осіб, прав чи інтересів юридичних осіб, інтересів держави.</a:t>
            </a:r>
            <a:endParaRPr lang="ru-RU" smtClean="0"/>
          </a:p>
          <a:p>
            <a:pPr lvl="3" algn="just" eaLnBrk="1" hangingPunct="1">
              <a:lnSpc>
                <a:spcPct val="90000"/>
              </a:lnSpc>
              <a:buFontTx/>
              <a:buNone/>
            </a:pPr>
            <a:r>
              <a:rPr lang="uk-UA" smtClean="0"/>
              <a:t>	</a:t>
            </a:r>
            <a:r>
              <a:rPr lang="uk-UA" sz="2000" smtClean="0"/>
              <a:t>З повними текстами вищезазначених законів можна ознайомитися на офіційному сайті Центральної виборчої комісії, у розділі «Нормативно-правова база» (</a:t>
            </a:r>
            <a:r>
              <a:rPr lang="uk-UA" sz="2000" u="sng" smtClean="0">
                <a:hlinkClick r:id="rId2"/>
              </a:rPr>
              <a:t>http://www.cvk.gov.ua</a:t>
            </a:r>
            <a:r>
              <a:rPr lang="uk-UA" sz="2000" smtClean="0"/>
              <a:t>).</a:t>
            </a:r>
            <a:endParaRPr lang="ru-RU" sz="2000" smtClean="0"/>
          </a:p>
          <a:p>
            <a:pPr algn="just" eaLnBrk="1" hangingPunct="1">
              <a:lnSpc>
                <a:spcPct val="90000"/>
              </a:lnSpc>
              <a:buFontTx/>
              <a:buNone/>
            </a:pPr>
            <a:endParaRPr lang="uk-UA" sz="1800" smtClean="0"/>
          </a:p>
        </p:txBody>
      </p:sp>
      <p:sp>
        <p:nvSpPr>
          <p:cNvPr id="52227"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4"/>
          <p:cNvPicPr>
            <a:picLocks noChangeAspect="1" noChangeArrowheads="1"/>
          </p:cNvPicPr>
          <p:nvPr/>
        </p:nvPicPr>
        <p:blipFill>
          <a:blip r:embed="rId2"/>
          <a:srcRect b="22067"/>
          <a:stretch>
            <a:fillRect/>
          </a:stretch>
        </p:blipFill>
        <p:spPr bwMode="auto">
          <a:xfrm>
            <a:off x="0" y="0"/>
            <a:ext cx="9144000" cy="6523038"/>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a:xfrm>
            <a:off x="0" y="0"/>
            <a:ext cx="9144000" cy="938213"/>
          </a:xfrm>
        </p:spPr>
        <p:txBody>
          <a:bodyPr/>
          <a:lstStyle/>
          <a:p>
            <a:pPr algn="ctr" eaLnBrk="1" hangingPunct="1"/>
            <a:r>
              <a:rPr lang="ru-RU" sz="2400" b="1" smtClean="0"/>
              <a:t/>
            </a:r>
            <a:br>
              <a:rPr lang="ru-RU" sz="2400" b="1" smtClean="0"/>
            </a:br>
            <a:r>
              <a:rPr lang="ru-RU" sz="3000" b="1" smtClean="0"/>
              <a:t>Порушення законодавства про вибори</a:t>
            </a:r>
            <a:endParaRPr lang="uk-UA" sz="3000" smtClean="0"/>
          </a:p>
        </p:txBody>
      </p:sp>
      <p:sp>
        <p:nvSpPr>
          <p:cNvPr id="54274" name="Rectangle 3"/>
          <p:cNvSpPr>
            <a:spLocks noGrp="1" noChangeArrowheads="1"/>
          </p:cNvSpPr>
          <p:nvPr>
            <p:ph type="body" idx="1"/>
          </p:nvPr>
        </p:nvSpPr>
        <p:spPr>
          <a:xfrm>
            <a:off x="788988" y="1341438"/>
            <a:ext cx="7265987" cy="4522787"/>
          </a:xfrm>
        </p:spPr>
        <p:txBody>
          <a:bodyPr/>
          <a:lstStyle/>
          <a:p>
            <a:pPr eaLnBrk="1" hangingPunct="1">
              <a:buFontTx/>
              <a:buNone/>
            </a:pPr>
            <a:r>
              <a:rPr lang="uk-UA" sz="1600" smtClean="0"/>
              <a:t>		</a:t>
            </a:r>
          </a:p>
          <a:p>
            <a:pPr algn="just" eaLnBrk="1" hangingPunct="1">
              <a:buFontTx/>
              <a:buNone/>
            </a:pPr>
            <a:r>
              <a:rPr lang="uk-UA" sz="1600" b="1" smtClean="0"/>
              <a:t>		</a:t>
            </a:r>
            <a:r>
              <a:rPr lang="uk-UA" b="1" smtClean="0"/>
              <a:t>Відповідальність за порушення законодавства України про вибори </a:t>
            </a:r>
            <a:r>
              <a:rPr lang="uk-UA" smtClean="0"/>
              <a:t>передбачена у відповідних законодавчих актах, де зазначено, що особи, винні в порушенні законодавства </a:t>
            </a:r>
            <a:r>
              <a:rPr lang="en-US" smtClean="0"/>
              <a:t>(</a:t>
            </a:r>
            <a:r>
              <a:rPr lang="uk-UA" smtClean="0"/>
              <a:t>про вибори Президента України, про місцеві вибори, законодавства про всеукраїнський референдум </a:t>
            </a:r>
            <a:r>
              <a:rPr lang="ru-RU" smtClean="0"/>
              <a:t>та ін.</a:t>
            </a:r>
            <a:r>
              <a:rPr lang="en-US" smtClean="0"/>
              <a:t>)</a:t>
            </a:r>
            <a:r>
              <a:rPr lang="ru-RU" smtClean="0"/>
              <a:t>, </a:t>
            </a:r>
            <a:r>
              <a:rPr lang="uk-UA" smtClean="0"/>
              <a:t>притягуються до дисциплінарної, адміністративної чи кримінальної відповідальності у порядку, встановленому законом.</a:t>
            </a:r>
            <a:endParaRPr lang="ru-RU" smtClean="0"/>
          </a:p>
        </p:txBody>
      </p:sp>
      <p:sp>
        <p:nvSpPr>
          <p:cNvPr id="54275"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0" y="0"/>
            <a:ext cx="9144000" cy="1000125"/>
          </a:xfrm>
        </p:spPr>
        <p:txBody>
          <a:bodyPr/>
          <a:lstStyle/>
          <a:p>
            <a:pPr algn="ctr" eaLnBrk="1" hangingPunct="1"/>
            <a:r>
              <a:rPr lang="uk-UA" sz="3000" b="1" smtClean="0"/>
              <a:t>Центральна виборча комісія: </a:t>
            </a:r>
            <a:br>
              <a:rPr lang="uk-UA" sz="3000" b="1" smtClean="0"/>
            </a:br>
            <a:r>
              <a:rPr lang="uk-UA" sz="3000" b="1" smtClean="0"/>
              <a:t>статус, повноваження, діяльність</a:t>
            </a:r>
            <a:endParaRPr lang="uk-UA" sz="3000" smtClean="0"/>
          </a:p>
        </p:txBody>
      </p:sp>
      <p:pic>
        <p:nvPicPr>
          <p:cNvPr id="55298" name="Рисунок 3"/>
          <p:cNvPicPr>
            <a:picLocks noChangeAspect="1"/>
          </p:cNvPicPr>
          <p:nvPr/>
        </p:nvPicPr>
        <p:blipFill>
          <a:blip r:embed="rId2"/>
          <a:srcRect/>
          <a:stretch>
            <a:fillRect/>
          </a:stretch>
        </p:blipFill>
        <p:spPr bwMode="auto">
          <a:xfrm>
            <a:off x="0" y="1285875"/>
            <a:ext cx="9144000" cy="5572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a:xfrm>
            <a:off x="249238" y="-36513"/>
            <a:ext cx="8783637" cy="1169988"/>
          </a:xfrm>
        </p:spPr>
        <p:txBody>
          <a:bodyPr/>
          <a:lstStyle/>
          <a:p>
            <a:pPr algn="ctr" eaLnBrk="1" hangingPunct="1"/>
            <a:r>
              <a:rPr lang="uk-UA" sz="3000" b="1" smtClean="0"/>
              <a:t>Нормативно-правова база виборчого процесу</a:t>
            </a:r>
            <a:endParaRPr lang="uk-UA" sz="3000" smtClean="0"/>
          </a:p>
        </p:txBody>
      </p:sp>
      <p:sp>
        <p:nvSpPr>
          <p:cNvPr id="28674" name="Rectangle 3"/>
          <p:cNvSpPr>
            <a:spLocks noGrp="1" noChangeArrowheads="1"/>
          </p:cNvSpPr>
          <p:nvPr>
            <p:ph type="body" idx="1"/>
          </p:nvPr>
        </p:nvSpPr>
        <p:spPr>
          <a:xfrm>
            <a:off x="536575" y="1182688"/>
            <a:ext cx="8302625" cy="4889500"/>
          </a:xfrm>
        </p:spPr>
        <p:txBody>
          <a:bodyPr/>
          <a:lstStyle/>
          <a:p>
            <a:pPr algn="just" eaLnBrk="1" hangingPunct="1"/>
            <a:r>
              <a:rPr lang="uk-UA" sz="2000" b="1" smtClean="0"/>
              <a:t>Конституція України </a:t>
            </a:r>
          </a:p>
          <a:p>
            <a:pPr algn="just" eaLnBrk="1" hangingPunct="1"/>
            <a:r>
              <a:rPr lang="uk-UA" sz="2000" b="1" smtClean="0"/>
              <a:t>Закон України «Про вибори Президента України» (1999 р., із змінами і доповненнями);</a:t>
            </a:r>
            <a:endParaRPr lang="ru-RU" sz="2000" smtClean="0"/>
          </a:p>
          <a:p>
            <a:pPr algn="just" eaLnBrk="1" hangingPunct="1"/>
            <a:r>
              <a:rPr lang="uk-UA" sz="2000" b="1" smtClean="0"/>
              <a:t>Закон України «Про вибори народних депутатів України» (2012 р., із змінами і доповненнями);</a:t>
            </a:r>
            <a:endParaRPr lang="ru-RU" sz="2000" smtClean="0"/>
          </a:p>
          <a:p>
            <a:pPr algn="just" eaLnBrk="1" hangingPunct="1"/>
            <a:r>
              <a:rPr lang="uk-UA" sz="2000" b="1" smtClean="0"/>
              <a:t>Закон України «Про вибори депутатів Верховної Ради Автономної Республіки Крим, місцевих рад та сільських, селищних, міських голів» (2010 р., із змінами і доповненнями);</a:t>
            </a:r>
            <a:endParaRPr lang="ru-RU" sz="2000" smtClean="0"/>
          </a:p>
          <a:p>
            <a:pPr algn="just" eaLnBrk="1" hangingPunct="1"/>
            <a:r>
              <a:rPr lang="uk-UA" sz="2000" b="1" smtClean="0"/>
              <a:t>Закон України «Про всеукраїнський референдум» (2012 р.);</a:t>
            </a:r>
            <a:endParaRPr lang="ru-RU" sz="2000" b="1" smtClean="0"/>
          </a:p>
          <a:p>
            <a:pPr algn="just" eaLnBrk="1" hangingPunct="1"/>
            <a:r>
              <a:rPr lang="uk-UA" sz="2000" b="1" smtClean="0"/>
              <a:t>Закон України «Про Центральну виборчу комісію» </a:t>
            </a:r>
            <a:r>
              <a:rPr lang="uk-UA" sz="2000" smtClean="0"/>
              <a:t>(</a:t>
            </a:r>
            <a:r>
              <a:rPr lang="uk-UA" sz="2000" b="1" smtClean="0"/>
              <a:t>2004 р.,</a:t>
            </a:r>
            <a:r>
              <a:rPr lang="uk-UA" sz="2000" smtClean="0"/>
              <a:t> </a:t>
            </a:r>
            <a:r>
              <a:rPr lang="uk-UA" sz="2000" b="1" smtClean="0"/>
              <a:t>із змінами і доповненнями);</a:t>
            </a:r>
          </a:p>
          <a:p>
            <a:pPr algn="just" eaLnBrk="1" hangingPunct="1"/>
            <a:r>
              <a:rPr lang="uk-UA" sz="2000" b="1" smtClean="0"/>
              <a:t>Закон України «Про Державний реєстр виборців» (2007 р., із змінами і доповненнями) та інші.</a:t>
            </a:r>
            <a:endParaRPr lang="uk-UA" sz="2000" smtClean="0"/>
          </a:p>
        </p:txBody>
      </p:sp>
      <p:sp>
        <p:nvSpPr>
          <p:cNvPr id="28675"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4"/>
          <p:cNvPicPr>
            <a:picLocks noChangeAspect="1" noChangeArrowheads="1"/>
          </p:cNvPicPr>
          <p:nvPr/>
        </p:nvPicPr>
        <p:blipFill>
          <a:blip r:embed="rId2"/>
          <a:srcRect b="3279"/>
          <a:stretch>
            <a:fillRect/>
          </a:stretch>
        </p:blipFill>
        <p:spPr bwMode="auto">
          <a:xfrm>
            <a:off x="341313" y="301625"/>
            <a:ext cx="8597900" cy="6234113"/>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p:nvPr>
        </p:nvSpPr>
        <p:spPr>
          <a:xfrm>
            <a:off x="360363" y="0"/>
            <a:ext cx="8783637" cy="1047750"/>
          </a:xfrm>
        </p:spPr>
        <p:txBody>
          <a:bodyPr/>
          <a:lstStyle/>
          <a:p>
            <a:pPr algn="ctr" eaLnBrk="1" hangingPunct="1"/>
            <a:r>
              <a:rPr lang="uk-UA" sz="3000" b="1" smtClean="0"/>
              <a:t>Центральна виборча комісія: </a:t>
            </a:r>
            <a:br>
              <a:rPr lang="uk-UA" sz="3000" b="1" smtClean="0"/>
            </a:br>
            <a:r>
              <a:rPr lang="uk-UA" sz="3000" b="1" smtClean="0"/>
              <a:t>статус, повноваження, діяльність</a:t>
            </a:r>
            <a:endParaRPr lang="uk-UA" sz="3000" smtClean="0"/>
          </a:p>
        </p:txBody>
      </p:sp>
      <p:sp>
        <p:nvSpPr>
          <p:cNvPr id="57346" name="Rectangle 3"/>
          <p:cNvSpPr>
            <a:spLocks noGrp="1" noChangeArrowheads="1"/>
          </p:cNvSpPr>
          <p:nvPr>
            <p:ph type="body" idx="1"/>
          </p:nvPr>
        </p:nvSpPr>
        <p:spPr>
          <a:xfrm>
            <a:off x="268288" y="1347788"/>
            <a:ext cx="8437562" cy="5094287"/>
          </a:xfrm>
        </p:spPr>
        <p:txBody>
          <a:bodyPr/>
          <a:lstStyle/>
          <a:p>
            <a:pPr algn="just" eaLnBrk="1" hangingPunct="1">
              <a:buFontTx/>
              <a:buNone/>
            </a:pPr>
            <a:r>
              <a:rPr lang="uk-UA" sz="1800" b="1" smtClean="0"/>
              <a:t>	</a:t>
            </a:r>
            <a:r>
              <a:rPr lang="uk-UA" b="1" smtClean="0"/>
              <a:t>Законом України «Про Центральну виборчу комісію» </a:t>
            </a:r>
            <a:r>
              <a:rPr lang="uk-UA" smtClean="0"/>
              <a:t>визначається, що</a:t>
            </a:r>
            <a:r>
              <a:rPr lang="en-US" smtClean="0"/>
              <a:t> </a:t>
            </a:r>
            <a:r>
              <a:rPr lang="uk-UA" smtClean="0"/>
              <a:t>«Центральна виборча комісія (далі – Комісія) є постійно діючим колегіальним державним органом, який діє на підставі Конституції України, цього та інших законів України і наділений повноваженнями щодо організації підготовки і проведення виборів Президента України, народних депутатів України, депутатів Верховної Ради Автономної Республіки Крим, депутатів місцевих рад та сільських, селищних, міських голів, всеукраїнського і місцевих референдумів в порядку та в межах, встановлених цим та іншими законами України.</a:t>
            </a:r>
            <a:endParaRPr lang="ru-RU" smtClean="0"/>
          </a:p>
          <a:p>
            <a:pPr eaLnBrk="1" hangingPunct="1"/>
            <a:endParaRPr lang="uk-UA" sz="180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a:xfrm>
            <a:off x="274638" y="-122238"/>
            <a:ext cx="8783637" cy="1122363"/>
          </a:xfrm>
        </p:spPr>
        <p:txBody>
          <a:bodyPr/>
          <a:lstStyle/>
          <a:p>
            <a:pPr algn="ctr" eaLnBrk="1" hangingPunct="1"/>
            <a:r>
              <a:rPr lang="uk-UA" sz="3000" b="1" smtClean="0"/>
              <a:t>Центральна виборча комісія: </a:t>
            </a:r>
            <a:br>
              <a:rPr lang="uk-UA" sz="3000" b="1" smtClean="0"/>
            </a:br>
            <a:r>
              <a:rPr lang="uk-UA" sz="3000" b="1" smtClean="0"/>
              <a:t>статус, повноваження, діяльність</a:t>
            </a:r>
            <a:endParaRPr lang="uk-UA" sz="3000" smtClean="0"/>
          </a:p>
        </p:txBody>
      </p:sp>
      <p:sp>
        <p:nvSpPr>
          <p:cNvPr id="58370" name="Rectangle 3"/>
          <p:cNvSpPr>
            <a:spLocks noGrp="1" noChangeArrowheads="1"/>
          </p:cNvSpPr>
          <p:nvPr>
            <p:ph type="body" idx="1"/>
          </p:nvPr>
        </p:nvSpPr>
        <p:spPr>
          <a:xfrm>
            <a:off x="249238" y="1068388"/>
            <a:ext cx="8516937" cy="5381625"/>
          </a:xfrm>
        </p:spPr>
        <p:txBody>
          <a:bodyPr/>
          <a:lstStyle/>
          <a:p>
            <a:pPr algn="just" eaLnBrk="1" hangingPunct="1">
              <a:buFontTx/>
              <a:buNone/>
            </a:pPr>
            <a:r>
              <a:rPr lang="en-US" b="1" smtClean="0"/>
              <a:t>		</a:t>
            </a:r>
            <a:r>
              <a:rPr lang="uk-UA" b="1" smtClean="0"/>
              <a:t>Законом України «Про Центральну виборчу комісію» </a:t>
            </a:r>
            <a:r>
              <a:rPr lang="uk-UA" smtClean="0"/>
              <a:t>визначається, що</a:t>
            </a:r>
            <a:r>
              <a:rPr lang="en-US" smtClean="0"/>
              <a:t> </a:t>
            </a:r>
            <a:r>
              <a:rPr lang="uk-UA" smtClean="0"/>
              <a:t>Комісія очолює систему виборчих комісій та комісій з референдуму, які утворюються для організації підготовки та проведення виборів Президента України, народних депутатів України, всеукраїнського референдуму. </a:t>
            </a:r>
            <a:endParaRPr lang="en-US" smtClean="0"/>
          </a:p>
          <a:p>
            <a:pPr algn="just" eaLnBrk="1" hangingPunct="1">
              <a:buFontTx/>
              <a:buNone/>
            </a:pPr>
            <a:r>
              <a:rPr lang="en-US" smtClean="0"/>
              <a:t>		</a:t>
            </a:r>
            <a:r>
              <a:rPr lang="uk-UA" smtClean="0"/>
              <a:t>Комісія здійснює контроль за діяльністю та консультативно-методичне забезпечення виборчих комісій, які утворюються для організації підготовки та проведення виборів депутатів Верховної Ради Автономної Республіки Крим, місцевих рад та</a:t>
            </a:r>
            <a:r>
              <a:rPr lang="en-US" smtClean="0"/>
              <a:t> </a:t>
            </a:r>
            <a:r>
              <a:rPr lang="uk-UA" smtClean="0"/>
              <a:t>сільських, селищних, міських</a:t>
            </a:r>
            <a:r>
              <a:rPr lang="en-US" smtClean="0"/>
              <a:t> </a:t>
            </a:r>
            <a:r>
              <a:rPr lang="uk-UA" smtClean="0"/>
              <a:t>голів, та комісій з місцевих референдумів»</a:t>
            </a:r>
            <a:r>
              <a:rPr lang="uk-UA" b="1" smtClean="0"/>
              <a:t> </a:t>
            </a:r>
            <a:r>
              <a:rPr lang="uk-UA" smtClean="0"/>
              <a:t>(</a:t>
            </a:r>
            <a:r>
              <a:rPr lang="uk-UA" i="1" smtClean="0"/>
              <a:t>Ст.1.</a:t>
            </a:r>
            <a:r>
              <a:rPr lang="uk-UA" smtClean="0"/>
              <a:t> Статус</a:t>
            </a:r>
            <a:r>
              <a:rPr lang="en-US" smtClean="0"/>
              <a:t> </a:t>
            </a:r>
            <a:r>
              <a:rPr lang="uk-UA" smtClean="0"/>
              <a:t>Центральної виборчої комісії).</a:t>
            </a:r>
            <a:endParaRPr lang="ru-RU" smtClean="0"/>
          </a:p>
          <a:p>
            <a:pPr algn="just" eaLnBrk="1" hangingPunct="1"/>
            <a:endParaRPr lang="uk-UA" sz="180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xfrm>
            <a:off x="188913" y="-109538"/>
            <a:ext cx="8783637" cy="1146176"/>
          </a:xfrm>
        </p:spPr>
        <p:txBody>
          <a:bodyPr/>
          <a:lstStyle/>
          <a:p>
            <a:pPr algn="ctr" eaLnBrk="1" hangingPunct="1"/>
            <a:r>
              <a:rPr lang="uk-UA" sz="3000" b="1" smtClean="0"/>
              <a:t>Центральна виборча комісія: </a:t>
            </a:r>
            <a:br>
              <a:rPr lang="uk-UA" sz="3000" b="1" smtClean="0"/>
            </a:br>
            <a:r>
              <a:rPr lang="uk-UA" sz="3000" b="1" smtClean="0"/>
              <a:t>статус, повноваження, діяльність</a:t>
            </a:r>
            <a:endParaRPr lang="uk-UA" sz="3000" smtClean="0"/>
          </a:p>
        </p:txBody>
      </p:sp>
      <p:sp>
        <p:nvSpPr>
          <p:cNvPr id="59394" name="Rectangle 3"/>
          <p:cNvSpPr>
            <a:spLocks noGrp="1" noChangeArrowheads="1"/>
          </p:cNvSpPr>
          <p:nvPr>
            <p:ph type="body" idx="1"/>
          </p:nvPr>
        </p:nvSpPr>
        <p:spPr>
          <a:xfrm>
            <a:off x="333375" y="1263650"/>
            <a:ext cx="8602663" cy="5345113"/>
          </a:xfrm>
        </p:spPr>
        <p:txBody>
          <a:bodyPr/>
          <a:lstStyle/>
          <a:p>
            <a:pPr algn="just" eaLnBrk="1" hangingPunct="1">
              <a:buFontTx/>
              <a:buNone/>
            </a:pPr>
            <a:r>
              <a:rPr lang="uk-UA" sz="1800" b="1" smtClean="0"/>
              <a:t>	</a:t>
            </a:r>
            <a:r>
              <a:rPr lang="uk-UA" sz="2200" b="1" smtClean="0"/>
              <a:t>Законом України «Про Центральну виборчу комісію» визначено</a:t>
            </a:r>
            <a:r>
              <a:rPr lang="uk-UA" sz="2200" smtClean="0"/>
              <a:t> </a:t>
            </a:r>
            <a:r>
              <a:rPr lang="uk-UA" sz="2200" b="1" smtClean="0"/>
              <a:t>основні принципи діяльності ЦВК: </a:t>
            </a:r>
          </a:p>
          <a:p>
            <a:pPr algn="just" eaLnBrk="1" hangingPunct="1">
              <a:buFontTx/>
              <a:buNone/>
            </a:pPr>
            <a:r>
              <a:rPr lang="uk-UA" sz="2200" smtClean="0"/>
              <a:t>	</a:t>
            </a:r>
            <a:r>
              <a:rPr lang="en-US" sz="2200" smtClean="0"/>
              <a:t>	</a:t>
            </a:r>
            <a:r>
              <a:rPr lang="uk-UA" sz="2200" smtClean="0"/>
              <a:t>Комісія відповідно до своїх повноважень забезпечує дотримання передбачених Конституцією України та законами України принципів і засад виборчого і референдумного процесів, реалізацію виборчих прав громадян України та права на участь у референдумі, однакове застосування законодавства України про вибори і референдуми на всій території України. </a:t>
            </a:r>
          </a:p>
          <a:p>
            <a:pPr algn="just" eaLnBrk="1" hangingPunct="1">
              <a:buFontTx/>
              <a:buNone/>
            </a:pPr>
            <a:r>
              <a:rPr lang="en-US" sz="2200" smtClean="0"/>
              <a:t>	</a:t>
            </a:r>
            <a:r>
              <a:rPr lang="uk-UA" sz="2200" smtClean="0"/>
              <a:t>	Комісія будує свою діяльність на принципах верховенства права, законності, незалежності, об'єктивності, компетентності, професійності, колегіальності розгляду і вирішення питань,обґрунтованості прийнятих рішень, відкритості і публічності (Ст. 2. Основні принципи діяльності Комісії).</a:t>
            </a:r>
            <a:endParaRPr lang="ru-RU" sz="2200" smtClean="0"/>
          </a:p>
          <a:p>
            <a:pPr algn="just" eaLnBrk="1" hangingPunct="1">
              <a:buFontTx/>
              <a:buNone/>
            </a:pPr>
            <a:endParaRPr lang="ru-RU" sz="180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a:xfrm>
            <a:off x="0" y="0"/>
            <a:ext cx="9144000" cy="1047750"/>
          </a:xfrm>
        </p:spPr>
        <p:txBody>
          <a:bodyPr/>
          <a:lstStyle/>
          <a:p>
            <a:pPr algn="ctr" eaLnBrk="1" hangingPunct="1"/>
            <a:r>
              <a:rPr lang="uk-UA" sz="3000" b="1" smtClean="0"/>
              <a:t>Центральна виборча комісія: </a:t>
            </a:r>
            <a:br>
              <a:rPr lang="uk-UA" sz="3000" b="1" smtClean="0"/>
            </a:br>
            <a:r>
              <a:rPr lang="uk-UA" sz="3000" b="1" smtClean="0"/>
              <a:t>статус, повноваження, діяльність</a:t>
            </a:r>
            <a:endParaRPr lang="uk-UA" sz="3000" smtClean="0"/>
          </a:p>
        </p:txBody>
      </p:sp>
      <p:sp>
        <p:nvSpPr>
          <p:cNvPr id="60418" name="Rectangle 3"/>
          <p:cNvSpPr>
            <a:spLocks noGrp="1" noChangeArrowheads="1"/>
          </p:cNvSpPr>
          <p:nvPr>
            <p:ph type="body" idx="1"/>
          </p:nvPr>
        </p:nvSpPr>
        <p:spPr>
          <a:xfrm>
            <a:off x="627063" y="1458913"/>
            <a:ext cx="7943850" cy="4660900"/>
          </a:xfrm>
        </p:spPr>
        <p:txBody>
          <a:bodyPr/>
          <a:lstStyle/>
          <a:p>
            <a:pPr algn="just" eaLnBrk="1" hangingPunct="1">
              <a:buFontTx/>
              <a:buNone/>
            </a:pPr>
            <a:r>
              <a:rPr lang="en-US" b="1" smtClean="0"/>
              <a:t>	</a:t>
            </a:r>
            <a:r>
              <a:rPr lang="uk-UA" b="1" smtClean="0"/>
              <a:t>У Законі України «Про Центральну виборчу комісію» </a:t>
            </a:r>
            <a:r>
              <a:rPr lang="uk-UA" smtClean="0"/>
              <a:t>особливу увагу приділено незалежності Комісії та відкритості і публічності її діяльності:</a:t>
            </a:r>
            <a:endParaRPr lang="en-US" smtClean="0"/>
          </a:p>
          <a:p>
            <a:pPr algn="just" eaLnBrk="1" hangingPunct="1">
              <a:buFontTx/>
              <a:buNone/>
            </a:pPr>
            <a:endParaRPr lang="ru-RU" sz="1800" smtClean="0"/>
          </a:p>
          <a:p>
            <a:pPr algn="just" eaLnBrk="1" hangingPunct="1"/>
            <a:r>
              <a:rPr lang="uk-UA" smtClean="0"/>
              <a:t>Комісія є колегіальним державним органом, який здійснює свої повноваження самостійно, незалежно від інших органів державної влади, органів місцевого самоврядування, їх посадових та службових осіб (Ст. 3, п. 1. Незалежність Комісії);</a:t>
            </a:r>
            <a:endParaRPr lang="en-US" smtClean="0"/>
          </a:p>
          <a:p>
            <a:pPr algn="just" eaLnBrk="1" hangingPunct="1"/>
            <a:endParaRPr lang="ru-RU" sz="1800" smtClean="0"/>
          </a:p>
          <a:p>
            <a:pPr algn="just" eaLnBrk="1" hangingPunct="1"/>
            <a:r>
              <a:rPr lang="uk-UA" smtClean="0"/>
              <a:t>Діяльність Комісії здійснюється відкрито і публічно;</a:t>
            </a:r>
            <a:endParaRPr lang="ru-RU"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a:xfrm>
            <a:off x="0" y="-133350"/>
            <a:ext cx="9144000" cy="1206500"/>
          </a:xfrm>
        </p:spPr>
        <p:txBody>
          <a:bodyPr/>
          <a:lstStyle/>
          <a:p>
            <a:pPr algn="ctr" eaLnBrk="1" hangingPunct="1"/>
            <a:r>
              <a:rPr lang="uk-UA" sz="3000" b="1" smtClean="0"/>
              <a:t>Центральна виборча комісія: </a:t>
            </a:r>
            <a:br>
              <a:rPr lang="uk-UA" sz="3000" b="1" smtClean="0"/>
            </a:br>
            <a:r>
              <a:rPr lang="uk-UA" sz="3000" b="1" smtClean="0"/>
              <a:t>статус, повноваження, діяльність</a:t>
            </a:r>
            <a:endParaRPr lang="uk-UA" sz="3000" smtClean="0"/>
          </a:p>
        </p:txBody>
      </p:sp>
      <p:sp>
        <p:nvSpPr>
          <p:cNvPr id="61442" name="Rectangle 3"/>
          <p:cNvSpPr>
            <a:spLocks noGrp="1" noChangeArrowheads="1"/>
          </p:cNvSpPr>
          <p:nvPr>
            <p:ph type="body" idx="1"/>
          </p:nvPr>
        </p:nvSpPr>
        <p:spPr>
          <a:xfrm>
            <a:off x="549275" y="1177925"/>
            <a:ext cx="8070850" cy="5283200"/>
          </a:xfrm>
        </p:spPr>
        <p:txBody>
          <a:bodyPr/>
          <a:lstStyle/>
          <a:p>
            <a:pPr marL="0" indent="0" algn="just" eaLnBrk="1" hangingPunct="1">
              <a:buFontTx/>
              <a:buNone/>
            </a:pPr>
            <a:r>
              <a:rPr lang="uk-UA" sz="2200" smtClean="0"/>
              <a:t>На засіданні Комісії мають право бути присутніми без дозволу чи запрошення Комісії:</a:t>
            </a:r>
            <a:endParaRPr lang="en-US" sz="2200" smtClean="0"/>
          </a:p>
          <a:p>
            <a:pPr lvl="1" algn="just" eaLnBrk="1" hangingPunct="1"/>
            <a:r>
              <a:rPr lang="uk-UA" sz="2200" smtClean="0"/>
              <a:t>кандидати на пост Президента України та їх довірені особи в загальнодержавному виборчому окрузі, кандидати в народні депутати України, </a:t>
            </a:r>
            <a:endParaRPr lang="en-US" sz="2200" smtClean="0"/>
          </a:p>
          <a:p>
            <a:pPr lvl="1" algn="just" eaLnBrk="1" hangingPunct="1"/>
            <a:r>
              <a:rPr lang="uk-UA" sz="2200" smtClean="0"/>
              <a:t>уповноважені</a:t>
            </a:r>
            <a:r>
              <a:rPr lang="en-US" sz="2200" smtClean="0"/>
              <a:t> </a:t>
            </a:r>
            <a:r>
              <a:rPr lang="uk-UA" sz="2200" smtClean="0"/>
              <a:t>представники кандидатів на пост Президента України, </a:t>
            </a:r>
            <a:endParaRPr lang="en-US" sz="2200" smtClean="0"/>
          </a:p>
          <a:p>
            <a:pPr lvl="1" algn="just" eaLnBrk="1" hangingPunct="1"/>
            <a:r>
              <a:rPr lang="uk-UA" sz="2200" smtClean="0"/>
              <a:t>уповноважені особи партій - суб'єктів виборчого процесу, </a:t>
            </a:r>
            <a:endParaRPr lang="en-US" sz="2200" smtClean="0"/>
          </a:p>
          <a:p>
            <a:pPr lvl="1" algn="just" eaLnBrk="1" hangingPunct="1"/>
            <a:r>
              <a:rPr lang="uk-UA" sz="2200" smtClean="0"/>
              <a:t>уповноважені представники ініціативних груп всеукраїнського референдуму, </a:t>
            </a:r>
            <a:endParaRPr lang="en-US" sz="2200" smtClean="0"/>
          </a:p>
          <a:p>
            <a:pPr lvl="1" algn="just" eaLnBrk="1" hangingPunct="1"/>
            <a:r>
              <a:rPr lang="uk-UA" sz="2200" smtClean="0"/>
              <a:t>офіційні спостерігачі від громадських організацій, іноземних держав, міжнародних організацій;</a:t>
            </a:r>
            <a:endParaRPr lang="en-US" sz="2200" smtClean="0"/>
          </a:p>
          <a:p>
            <a:pPr lvl="1" algn="just" eaLnBrk="1" hangingPunct="1"/>
            <a:r>
              <a:rPr lang="uk-UA" sz="2200" smtClean="0"/>
              <a:t>представники засобів масової інформації;</a:t>
            </a:r>
            <a:endParaRPr lang="ru-RU" sz="2200" smtClean="0"/>
          </a:p>
          <a:p>
            <a:pPr lvl="1" algn="just" eaLnBrk="1" hangingPunct="1">
              <a:buFontTx/>
              <a:buNone/>
            </a:pPr>
            <a:endParaRPr lang="ru-RU" sz="220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p:nvPr>
        </p:nvSpPr>
        <p:spPr>
          <a:xfrm>
            <a:off x="0" y="0"/>
            <a:ext cx="9144000" cy="1096963"/>
          </a:xfrm>
        </p:spPr>
        <p:txBody>
          <a:bodyPr/>
          <a:lstStyle/>
          <a:p>
            <a:pPr algn="ctr" eaLnBrk="1" hangingPunct="1"/>
            <a:r>
              <a:rPr lang="uk-UA" sz="3000" b="1" smtClean="0"/>
              <a:t>Центральна виборча комісія: </a:t>
            </a:r>
            <a:br>
              <a:rPr lang="uk-UA" sz="3000" b="1" smtClean="0"/>
            </a:br>
            <a:r>
              <a:rPr lang="uk-UA" sz="3000" b="1" smtClean="0"/>
              <a:t>статус, повноваження, діяльність</a:t>
            </a:r>
            <a:endParaRPr lang="uk-UA" sz="3000" smtClean="0"/>
          </a:p>
        </p:txBody>
      </p:sp>
      <p:sp>
        <p:nvSpPr>
          <p:cNvPr id="62466" name="Rectangle 3"/>
          <p:cNvSpPr>
            <a:spLocks noGrp="1" noChangeArrowheads="1"/>
          </p:cNvSpPr>
          <p:nvPr>
            <p:ph type="body" idx="1"/>
          </p:nvPr>
        </p:nvSpPr>
        <p:spPr>
          <a:xfrm>
            <a:off x="865188" y="1336675"/>
            <a:ext cx="7718425" cy="4089400"/>
          </a:xfrm>
        </p:spPr>
        <p:txBody>
          <a:bodyPr/>
          <a:lstStyle/>
          <a:p>
            <a:pPr algn="just" eaLnBrk="1" hangingPunct="1"/>
            <a:r>
              <a:rPr lang="uk-UA" sz="2200" smtClean="0"/>
              <a:t>На засіданні Комісії при розгляді заяви чи скарги мають право бути присутніми представники заявника, скаржника, суб'єкта оскарження та інших зацікавлених сторін;</a:t>
            </a:r>
          </a:p>
          <a:p>
            <a:pPr algn="just" eaLnBrk="1" hangingPunct="1"/>
            <a:endParaRPr lang="ru-RU" sz="1000" smtClean="0"/>
          </a:p>
          <a:p>
            <a:pPr algn="just" eaLnBrk="1" hangingPunct="1"/>
            <a:r>
              <a:rPr lang="uk-UA" sz="2200" smtClean="0"/>
              <a:t>Рішення Комісії публікуються в центральних і місцевих засобах масової інформації у випадках, в порядку та в строки, встановлені законом;</a:t>
            </a:r>
          </a:p>
          <a:p>
            <a:pPr algn="just" eaLnBrk="1" hangingPunct="1"/>
            <a:endParaRPr lang="ru-RU" sz="1000" smtClean="0"/>
          </a:p>
          <a:p>
            <a:pPr algn="just" eaLnBrk="1" hangingPunct="1"/>
            <a:r>
              <a:rPr lang="uk-UA" sz="2200" smtClean="0"/>
              <a:t>Комісія має друкований орган – «Вісник Центральної виборчої комісії» (Ст. 4, Відкритість і публічність у діяльності Комісії).</a:t>
            </a:r>
            <a:endParaRPr lang="ru-RU" sz="220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a:xfrm>
            <a:off x="0" y="-96838"/>
            <a:ext cx="9144000" cy="1096963"/>
          </a:xfrm>
        </p:spPr>
        <p:txBody>
          <a:bodyPr/>
          <a:lstStyle/>
          <a:p>
            <a:pPr algn="ctr" eaLnBrk="1" hangingPunct="1"/>
            <a:r>
              <a:rPr lang="uk-UA" sz="3000" b="1" smtClean="0"/>
              <a:t>Центральна виборча комісія: </a:t>
            </a:r>
            <a:br>
              <a:rPr lang="uk-UA" sz="3000" b="1" smtClean="0"/>
            </a:br>
            <a:r>
              <a:rPr lang="uk-UA" sz="3000" b="1" smtClean="0"/>
              <a:t>статус, повноваження, діяльність</a:t>
            </a:r>
            <a:endParaRPr lang="uk-UA" sz="3000" smtClean="0"/>
          </a:p>
        </p:txBody>
      </p:sp>
      <p:sp>
        <p:nvSpPr>
          <p:cNvPr id="63490" name="Rectangle 3"/>
          <p:cNvSpPr>
            <a:spLocks noGrp="1" noChangeArrowheads="1"/>
          </p:cNvSpPr>
          <p:nvPr>
            <p:ph type="body" idx="1"/>
          </p:nvPr>
        </p:nvSpPr>
        <p:spPr>
          <a:xfrm>
            <a:off x="742950" y="1117600"/>
            <a:ext cx="8083550" cy="5094288"/>
          </a:xfrm>
        </p:spPr>
        <p:txBody>
          <a:bodyPr/>
          <a:lstStyle/>
          <a:p>
            <a:pPr algn="just" eaLnBrk="1" hangingPunct="1">
              <a:buFontTx/>
              <a:buNone/>
            </a:pPr>
            <a:r>
              <a:rPr lang="uk-UA" b="1" smtClean="0"/>
              <a:t>У Законі України «Про Центральну виборчу комісію» визначено склад та порядок формування Комісії</a:t>
            </a:r>
            <a:r>
              <a:rPr lang="uk-UA" smtClean="0"/>
              <a:t>:</a:t>
            </a:r>
            <a:endParaRPr lang="ru-RU" smtClean="0"/>
          </a:p>
          <a:p>
            <a:pPr algn="just" eaLnBrk="1" hangingPunct="1"/>
            <a:r>
              <a:rPr lang="uk-UA" smtClean="0"/>
              <a:t>Верховна Рада України призначає на посади та звільняє з посад членів Комісії за поданням Президента України;</a:t>
            </a:r>
            <a:endParaRPr lang="ru-RU" smtClean="0"/>
          </a:p>
          <a:p>
            <a:pPr algn="just" eaLnBrk="1" hangingPunct="1"/>
            <a:r>
              <a:rPr lang="uk-UA" smtClean="0"/>
              <a:t>до складу Комісії входять 15 членів Комісії;</a:t>
            </a:r>
            <a:endParaRPr lang="ru-RU" smtClean="0"/>
          </a:p>
          <a:p>
            <a:pPr algn="just" eaLnBrk="1" hangingPunct="1"/>
            <a:r>
              <a:rPr lang="uk-UA" smtClean="0"/>
              <a:t>кандидатури осіб на посади членів Комісії попередньо обговорюються в депутатських фракціях і групах, а їх призначення проводиться за наявності висновків відповідного профільного комітету Верховної Ради України;</a:t>
            </a:r>
            <a:endParaRPr lang="ru-RU" smtClean="0"/>
          </a:p>
          <a:p>
            <a:pPr eaLnBrk="1" hangingPunct="1">
              <a:buFontTx/>
              <a:buNone/>
            </a:pPr>
            <a:endParaRPr lang="ru-RU" sz="160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ChangeArrowheads="1"/>
          </p:cNvSpPr>
          <p:nvPr>
            <p:ph type="title"/>
          </p:nvPr>
        </p:nvSpPr>
        <p:spPr>
          <a:xfrm>
            <a:off x="360363" y="0"/>
            <a:ext cx="8783637" cy="1060450"/>
          </a:xfrm>
        </p:spPr>
        <p:txBody>
          <a:bodyPr/>
          <a:lstStyle/>
          <a:p>
            <a:pPr algn="ctr" eaLnBrk="1" hangingPunct="1"/>
            <a:r>
              <a:rPr lang="uk-UA" sz="3000" b="1" smtClean="0"/>
              <a:t>Центральна виборча комісія: </a:t>
            </a:r>
            <a:br>
              <a:rPr lang="uk-UA" sz="3000" b="1" smtClean="0"/>
            </a:br>
            <a:r>
              <a:rPr lang="uk-UA" sz="3000" b="1" smtClean="0"/>
              <a:t>статус, повноваження, діяльність</a:t>
            </a:r>
            <a:endParaRPr lang="uk-UA" sz="3000" smtClean="0"/>
          </a:p>
        </p:txBody>
      </p:sp>
      <p:sp>
        <p:nvSpPr>
          <p:cNvPr id="64514" name="Rectangle 3"/>
          <p:cNvSpPr>
            <a:spLocks noGrp="1" noChangeArrowheads="1"/>
          </p:cNvSpPr>
          <p:nvPr>
            <p:ph type="body" idx="1"/>
          </p:nvPr>
        </p:nvSpPr>
        <p:spPr>
          <a:xfrm>
            <a:off x="695325" y="1268413"/>
            <a:ext cx="7558088" cy="4389437"/>
          </a:xfrm>
        </p:spPr>
        <p:txBody>
          <a:bodyPr/>
          <a:lstStyle/>
          <a:p>
            <a:pPr algn="just" eaLnBrk="1" hangingPunct="1"/>
            <a:r>
              <a:rPr lang="uk-UA" smtClean="0"/>
              <a:t>із числа членів Комісії в порядку, передбаченому цим Законом, обираються Голова Комісії, два заступники Голови Комісії та секретар Комісії;</a:t>
            </a:r>
            <a:endParaRPr lang="ru-RU" smtClean="0"/>
          </a:p>
          <a:p>
            <a:pPr algn="just" eaLnBrk="1" hangingPunct="1"/>
            <a:r>
              <a:rPr lang="uk-UA" smtClean="0"/>
              <a:t> Голова Комісії, заступники Голови Комісії, секретар Комісії, а також не менше п'яти інших членів Комісії повинні мати вищу юридичну освіту;</a:t>
            </a:r>
            <a:endParaRPr lang="ru-RU" smtClean="0"/>
          </a:p>
          <a:p>
            <a:pPr algn="just" eaLnBrk="1" hangingPunct="1"/>
            <a:r>
              <a:rPr lang="uk-UA" smtClean="0"/>
              <a:t> Комісія працює на постійній основі. Член Комісії є державним службовцем;</a:t>
            </a:r>
            <a:endParaRPr lang="ru-RU" smtClean="0"/>
          </a:p>
          <a:p>
            <a:pPr algn="just" eaLnBrk="1" hangingPunct="1"/>
            <a:r>
              <a:rPr lang="uk-UA" smtClean="0"/>
              <a:t> строк повноважень члена Комісії - 7 років (Ст.6. Склад Комісії та порядок її формування).</a:t>
            </a:r>
            <a:endParaRPr lang="ru-RU" smtClean="0"/>
          </a:p>
          <a:p>
            <a:pPr eaLnBrk="1" hangingPunct="1">
              <a:buFontTx/>
              <a:buNone/>
            </a:pPr>
            <a:endParaRPr lang="ru-RU" sz="160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p:nvPr>
        </p:nvSpPr>
        <p:spPr>
          <a:xfrm>
            <a:off x="0" y="0"/>
            <a:ext cx="9144000" cy="1011238"/>
          </a:xfrm>
        </p:spPr>
        <p:txBody>
          <a:bodyPr/>
          <a:lstStyle/>
          <a:p>
            <a:pPr algn="ctr" eaLnBrk="1" hangingPunct="1"/>
            <a:r>
              <a:rPr lang="uk-UA" sz="3000" b="1" smtClean="0"/>
              <a:t>Центральна виборча комісія: </a:t>
            </a:r>
            <a:br>
              <a:rPr lang="uk-UA" sz="3000" b="1" smtClean="0"/>
            </a:br>
            <a:r>
              <a:rPr lang="uk-UA" sz="3000" b="1" smtClean="0"/>
              <a:t>статус, повноваження, діяльність</a:t>
            </a:r>
            <a:endParaRPr lang="uk-UA" sz="3000" smtClean="0"/>
          </a:p>
        </p:txBody>
      </p:sp>
      <p:sp>
        <p:nvSpPr>
          <p:cNvPr id="65538" name="Rectangle 3"/>
          <p:cNvSpPr>
            <a:spLocks noGrp="1" noChangeArrowheads="1"/>
          </p:cNvSpPr>
          <p:nvPr>
            <p:ph type="body" idx="1"/>
          </p:nvPr>
        </p:nvSpPr>
        <p:spPr>
          <a:xfrm>
            <a:off x="247650" y="1301750"/>
            <a:ext cx="8566150" cy="5278438"/>
          </a:xfrm>
        </p:spPr>
        <p:txBody>
          <a:bodyPr/>
          <a:lstStyle/>
          <a:p>
            <a:pPr algn="just" eaLnBrk="1" hangingPunct="1">
              <a:buFontTx/>
              <a:buNone/>
            </a:pPr>
            <a:r>
              <a:rPr lang="uk-UA" sz="1600" b="1" smtClean="0"/>
              <a:t>	</a:t>
            </a:r>
            <a:r>
              <a:rPr lang="uk-UA" b="1" smtClean="0"/>
              <a:t>Організація діяльності ЦВК:</a:t>
            </a:r>
            <a:endParaRPr lang="ru-RU" smtClean="0"/>
          </a:p>
          <a:p>
            <a:pPr algn="just" eaLnBrk="1" hangingPunct="1"/>
            <a:r>
              <a:rPr lang="uk-UA" smtClean="0"/>
              <a:t>Комісія приймає рішення з питань, що належать до її повноважень, після їх розгляду та обговорення на своїх засіданнях;</a:t>
            </a:r>
            <a:endParaRPr lang="ru-RU" smtClean="0"/>
          </a:p>
          <a:p>
            <a:pPr algn="just" eaLnBrk="1" hangingPunct="1"/>
            <a:r>
              <a:rPr lang="uk-UA" smtClean="0"/>
              <a:t>діяльність Комісії організовує Голова Комісії;</a:t>
            </a:r>
            <a:endParaRPr lang="ru-RU" smtClean="0"/>
          </a:p>
          <a:p>
            <a:pPr algn="just" eaLnBrk="1" hangingPunct="1"/>
            <a:r>
              <a:rPr lang="uk-UA" smtClean="0"/>
              <a:t>порядок організації роботи Комісії визначається цим Законом, Регламентом Центральної виборчої комісії, а також іншими актами, що приймаються Комісією на виконання цього та інших законів України;</a:t>
            </a:r>
            <a:endParaRPr lang="en-US" smtClean="0"/>
          </a:p>
          <a:p>
            <a:pPr algn="just" eaLnBrk="1" hangingPunct="1"/>
            <a:r>
              <a:rPr lang="uk-UA" smtClean="0"/>
              <a:t>Регламент Центральної виборчої комісії, а також інші акти Комісії, зазначені у частині третій цієї статті, приймаються Комісією і затверджуються її постановами </a:t>
            </a:r>
          </a:p>
          <a:p>
            <a:pPr algn="just" eaLnBrk="1" hangingPunct="1">
              <a:buFontTx/>
              <a:buNone/>
            </a:pPr>
            <a:r>
              <a:rPr lang="en-US" smtClean="0"/>
              <a:t>    </a:t>
            </a:r>
            <a:r>
              <a:rPr lang="uk-UA" smtClean="0"/>
              <a:t>(Ст. 10. Організація діяльності Комісії).</a:t>
            </a:r>
            <a:endParaRPr lang="ru-RU" sz="16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a:xfrm>
            <a:off x="201613" y="0"/>
            <a:ext cx="8783637" cy="1182688"/>
          </a:xfrm>
        </p:spPr>
        <p:txBody>
          <a:bodyPr/>
          <a:lstStyle/>
          <a:p>
            <a:pPr algn="ctr" eaLnBrk="1" hangingPunct="1"/>
            <a:r>
              <a:rPr lang="uk-UA" sz="3000" b="1" smtClean="0"/>
              <a:t>Основні законодавчі акти для виборчого процесу</a:t>
            </a:r>
            <a:endParaRPr lang="uk-UA" sz="3000" smtClean="0"/>
          </a:p>
        </p:txBody>
      </p:sp>
      <p:sp>
        <p:nvSpPr>
          <p:cNvPr id="29698" name="Rectangle 3"/>
          <p:cNvSpPr>
            <a:spLocks noGrp="1" noChangeArrowheads="1"/>
          </p:cNvSpPr>
          <p:nvPr>
            <p:ph type="body" idx="1"/>
          </p:nvPr>
        </p:nvSpPr>
        <p:spPr>
          <a:xfrm>
            <a:off x="211138" y="1330325"/>
            <a:ext cx="8578850" cy="4570413"/>
          </a:xfrm>
        </p:spPr>
        <p:txBody>
          <a:bodyPr/>
          <a:lstStyle/>
          <a:p>
            <a:pPr marL="0" indent="0" algn="just" eaLnBrk="1" hangingPunct="1">
              <a:buFontTx/>
              <a:buNone/>
            </a:pPr>
            <a:r>
              <a:rPr lang="uk-UA" b="1" smtClean="0"/>
              <a:t>Конституцією України</a:t>
            </a:r>
            <a:r>
              <a:rPr lang="uk-UA" smtClean="0"/>
              <a:t> гарантовано право громадян на вільні вибори.</a:t>
            </a:r>
            <a:endParaRPr lang="ru-RU" smtClean="0"/>
          </a:p>
          <a:p>
            <a:pPr lvl="1" algn="just" eaLnBrk="1" hangingPunct="1"/>
            <a:r>
              <a:rPr lang="ru-RU" b="1" smtClean="0"/>
              <a:t>Стаття 38.</a:t>
            </a:r>
            <a:r>
              <a:rPr lang="ru-RU" smtClean="0"/>
              <a:t> Громадяни мають право брати участь в управлінні державними справами, у всеукраїнському та місцевих референдумах, вільно обирати і бути обраними до органів державної влади та органів місцевого самоврядування.</a:t>
            </a:r>
          </a:p>
          <a:p>
            <a:pPr lvl="1" algn="just" eaLnBrk="1" hangingPunct="1">
              <a:buFontTx/>
              <a:buNone/>
            </a:pPr>
            <a:endParaRPr lang="ru-RU" sz="1200" smtClean="0"/>
          </a:p>
          <a:p>
            <a:pPr lvl="1" algn="just" eaLnBrk="1" hangingPunct="1"/>
            <a:r>
              <a:rPr lang="ru-RU" b="1" smtClean="0"/>
              <a:t>Стаття 69.</a:t>
            </a:r>
            <a:r>
              <a:rPr lang="ru-RU" smtClean="0"/>
              <a:t> Народне волевиявлення здійснюється через вибори, референдум та інші форми безпосередньої демократії.</a:t>
            </a:r>
          </a:p>
          <a:p>
            <a:pPr marL="0" indent="0" eaLnBrk="1" hangingPunct="1"/>
            <a:endParaRPr lang="uk-UA" sz="220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ChangeArrowheads="1"/>
          </p:cNvSpPr>
          <p:nvPr>
            <p:ph type="title"/>
          </p:nvPr>
        </p:nvSpPr>
        <p:spPr>
          <a:xfrm>
            <a:off x="0" y="0"/>
            <a:ext cx="9144000" cy="1060450"/>
          </a:xfrm>
        </p:spPr>
        <p:txBody>
          <a:bodyPr/>
          <a:lstStyle/>
          <a:p>
            <a:pPr algn="ctr" eaLnBrk="1" hangingPunct="1"/>
            <a:r>
              <a:rPr lang="uk-UA" sz="3000" b="1" smtClean="0"/>
              <a:t>Центральна виборча комісія: </a:t>
            </a:r>
            <a:br>
              <a:rPr lang="uk-UA" sz="3000" b="1" smtClean="0"/>
            </a:br>
            <a:r>
              <a:rPr lang="uk-UA" sz="3000" b="1" smtClean="0"/>
              <a:t>статус, повноваження, діяльність</a:t>
            </a:r>
            <a:endParaRPr lang="uk-UA" sz="3000" smtClean="0"/>
          </a:p>
        </p:txBody>
      </p:sp>
      <p:sp>
        <p:nvSpPr>
          <p:cNvPr id="66562" name="Rectangle 3"/>
          <p:cNvSpPr>
            <a:spLocks noGrp="1" noChangeArrowheads="1"/>
          </p:cNvSpPr>
          <p:nvPr>
            <p:ph type="body" idx="1"/>
          </p:nvPr>
        </p:nvSpPr>
        <p:spPr>
          <a:xfrm>
            <a:off x="500063" y="1177925"/>
            <a:ext cx="7815262" cy="4916488"/>
          </a:xfrm>
        </p:spPr>
        <p:txBody>
          <a:bodyPr/>
          <a:lstStyle/>
          <a:p>
            <a:pPr algn="just" eaLnBrk="1" hangingPunct="1">
              <a:buFontTx/>
              <a:buNone/>
            </a:pPr>
            <a:r>
              <a:rPr lang="uk-UA" sz="1600" b="1" smtClean="0"/>
              <a:t>	</a:t>
            </a:r>
            <a:r>
              <a:rPr lang="uk-UA" b="1" smtClean="0"/>
              <a:t>Організація діяльності ЦВК:</a:t>
            </a:r>
            <a:endParaRPr lang="en-US" b="1" smtClean="0"/>
          </a:p>
          <a:p>
            <a:pPr algn="just" eaLnBrk="1" hangingPunct="1">
              <a:buFontTx/>
              <a:buNone/>
            </a:pPr>
            <a:endParaRPr lang="ru-RU" sz="1200" smtClean="0"/>
          </a:p>
          <a:p>
            <a:pPr algn="just" eaLnBrk="1" hangingPunct="1">
              <a:buFontTx/>
              <a:buNone/>
            </a:pPr>
            <a:r>
              <a:rPr lang="uk-UA" smtClean="0"/>
              <a:t>	Основною організаційною формою діяльності Комісії є її засідання. </a:t>
            </a:r>
            <a:endParaRPr lang="en-US" smtClean="0"/>
          </a:p>
          <a:p>
            <a:pPr algn="just" eaLnBrk="1" hangingPunct="1">
              <a:buFontTx/>
              <a:buNone/>
            </a:pPr>
            <a:r>
              <a:rPr lang="en-US" smtClean="0"/>
              <a:t>		</a:t>
            </a:r>
            <a:r>
              <a:rPr lang="uk-UA" smtClean="0"/>
              <a:t>На засіданні Комісії може бути розглянуто будь-яке питання, яке відповідно до цього та інших законів України належить до повноважень Комісії (Ст. 11. Засідання Комісії). </a:t>
            </a:r>
            <a:endParaRPr lang="en-US" smtClean="0"/>
          </a:p>
          <a:p>
            <a:pPr algn="just" eaLnBrk="1" hangingPunct="1">
              <a:buFontTx/>
              <a:buNone/>
            </a:pPr>
            <a:r>
              <a:rPr lang="en-US" smtClean="0"/>
              <a:t>		</a:t>
            </a:r>
            <a:r>
              <a:rPr lang="uk-UA" smtClean="0"/>
              <a:t>Забезпечення діяльності Комісії у здійсненні нею повноважень покладається на Секретаріат Комісії. </a:t>
            </a:r>
          </a:p>
          <a:p>
            <a:pPr algn="just" eaLnBrk="1" hangingPunct="1">
              <a:buFontTx/>
              <a:buNone/>
            </a:pPr>
            <a:r>
              <a:rPr lang="uk-UA" smtClean="0"/>
              <a:t>	</a:t>
            </a:r>
            <a:endParaRPr lang="ru-RU"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ChangeArrowheads="1"/>
          </p:cNvSpPr>
          <p:nvPr>
            <p:ph type="title"/>
          </p:nvPr>
        </p:nvSpPr>
        <p:spPr>
          <a:xfrm>
            <a:off x="0" y="0"/>
            <a:ext cx="9144000" cy="1060450"/>
          </a:xfrm>
        </p:spPr>
        <p:txBody>
          <a:bodyPr/>
          <a:lstStyle/>
          <a:p>
            <a:pPr algn="ctr" eaLnBrk="1" hangingPunct="1"/>
            <a:r>
              <a:rPr lang="uk-UA" sz="3000" b="1" smtClean="0"/>
              <a:t>Центральна виборча комісія: </a:t>
            </a:r>
            <a:br>
              <a:rPr lang="uk-UA" sz="3000" b="1" smtClean="0"/>
            </a:br>
            <a:r>
              <a:rPr lang="uk-UA" sz="3000" b="1" smtClean="0"/>
              <a:t>статус, повноваження, діяльність</a:t>
            </a:r>
            <a:endParaRPr lang="uk-UA" sz="3000" smtClean="0"/>
          </a:p>
        </p:txBody>
      </p:sp>
      <p:sp>
        <p:nvSpPr>
          <p:cNvPr id="67586" name="Rectangle 3"/>
          <p:cNvSpPr>
            <a:spLocks noGrp="1" noChangeArrowheads="1"/>
          </p:cNvSpPr>
          <p:nvPr>
            <p:ph type="body" idx="1"/>
          </p:nvPr>
        </p:nvSpPr>
        <p:spPr>
          <a:xfrm>
            <a:off x="517525" y="1231900"/>
            <a:ext cx="8113713" cy="4522788"/>
          </a:xfrm>
        </p:spPr>
        <p:txBody>
          <a:bodyPr/>
          <a:lstStyle/>
          <a:p>
            <a:pPr algn="just" eaLnBrk="1" hangingPunct="1">
              <a:buFontTx/>
              <a:buNone/>
            </a:pPr>
            <a:r>
              <a:rPr lang="uk-UA" b="1" smtClean="0"/>
              <a:t>	</a:t>
            </a:r>
            <a:r>
              <a:rPr lang="en-US" b="1" smtClean="0"/>
              <a:t>	</a:t>
            </a:r>
            <a:r>
              <a:rPr lang="uk-UA" smtClean="0"/>
              <a:t>Секретаріат Комісії виконує організаційну, юридичну, експертну, аналітичну, інформаційно-довідкову та матеріально-технічну роботу, спрямовану на забезпечення здійснення Комісією та її членами повноважень, передбачених Законом України «Про Центральну виборчу комісію» та іншими законами України.</a:t>
            </a:r>
            <a:endParaRPr lang="en-US" smtClean="0"/>
          </a:p>
          <a:p>
            <a:pPr algn="just" eaLnBrk="1" hangingPunct="1">
              <a:buFontTx/>
              <a:buNone/>
            </a:pPr>
            <a:r>
              <a:rPr lang="en-US" smtClean="0"/>
              <a:t>		</a:t>
            </a:r>
            <a:r>
              <a:rPr lang="ru-RU" smtClean="0"/>
              <a:t>Для забезпечення виконання Комісією функцій розпорядника Реєстру утворюється Служба розпорядника Державного реєстру виборців</a:t>
            </a:r>
            <a:r>
              <a:rPr lang="uk-UA" smtClean="0"/>
              <a:t> (Ст. 9 Регламенту ЦВК)</a:t>
            </a:r>
            <a:r>
              <a:rPr lang="ru-RU" smtClean="0"/>
              <a:t>.</a:t>
            </a:r>
          </a:p>
          <a:p>
            <a:pPr eaLnBrk="1" hangingPunct="1">
              <a:buFontTx/>
              <a:buNone/>
            </a:pPr>
            <a:endParaRPr lang="ru-RU" sz="160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ChangeArrowheads="1"/>
          </p:cNvSpPr>
          <p:nvPr>
            <p:ph type="title"/>
          </p:nvPr>
        </p:nvSpPr>
        <p:spPr>
          <a:xfrm>
            <a:off x="0" y="0"/>
            <a:ext cx="9144000" cy="1023938"/>
          </a:xfrm>
        </p:spPr>
        <p:txBody>
          <a:bodyPr/>
          <a:lstStyle/>
          <a:p>
            <a:pPr algn="ctr" eaLnBrk="1" hangingPunct="1"/>
            <a:r>
              <a:rPr lang="uk-UA" sz="3000" b="1" smtClean="0"/>
              <a:t>Центральна виборча комісія: </a:t>
            </a:r>
            <a:br>
              <a:rPr lang="uk-UA" sz="3000" b="1" smtClean="0"/>
            </a:br>
            <a:r>
              <a:rPr lang="uk-UA" sz="3000" b="1" smtClean="0"/>
              <a:t>статус, повноваження, діяльність</a:t>
            </a:r>
            <a:endParaRPr lang="uk-UA" sz="3000" smtClean="0"/>
          </a:p>
        </p:txBody>
      </p:sp>
      <p:sp>
        <p:nvSpPr>
          <p:cNvPr id="4" name="Rectangle 2"/>
          <p:cNvSpPr txBox="1">
            <a:spLocks noChangeArrowheads="1"/>
          </p:cNvSpPr>
          <p:nvPr/>
        </p:nvSpPr>
        <p:spPr bwMode="auto">
          <a:xfrm>
            <a:off x="0" y="0"/>
            <a:ext cx="9144000" cy="1023938"/>
          </a:xfrm>
          <a:prstGeom prst="rect">
            <a:avLst/>
          </a:prstGeom>
          <a:noFill/>
          <a:ln w="9525">
            <a:noFill/>
            <a:miter lim="800000"/>
            <a:headEnd/>
            <a:tailEnd/>
          </a:ln>
        </p:spPr>
        <p:txBody>
          <a:bodyPr anchor="b"/>
          <a:lstStyle>
            <a:lvl1pPr algn="l" rtl="0" fontAlgn="base">
              <a:spcBef>
                <a:spcPct val="0"/>
              </a:spcBef>
              <a:spcAft>
                <a:spcPct val="0"/>
              </a:spcAft>
              <a:buClr>
                <a:schemeClr val="tx1"/>
              </a:buClr>
              <a:defRPr sz="3200">
                <a:solidFill>
                  <a:schemeClr val="tx1"/>
                </a:solidFill>
                <a:latin typeface="+mj-lt"/>
                <a:ea typeface="+mj-ea"/>
                <a:cs typeface="+mj-cs"/>
              </a:defRPr>
            </a:lvl1pPr>
            <a:lvl2pPr algn="l" rtl="0" fontAlgn="base">
              <a:spcBef>
                <a:spcPct val="0"/>
              </a:spcBef>
              <a:spcAft>
                <a:spcPct val="0"/>
              </a:spcAft>
              <a:buClr>
                <a:schemeClr val="tx1"/>
              </a:buClr>
              <a:defRPr sz="3200">
                <a:solidFill>
                  <a:schemeClr val="tx1"/>
                </a:solidFill>
                <a:latin typeface="Arial" charset="0"/>
                <a:cs typeface="Arial" charset="0"/>
              </a:defRPr>
            </a:lvl2pPr>
            <a:lvl3pPr algn="l" rtl="0" fontAlgn="base">
              <a:spcBef>
                <a:spcPct val="0"/>
              </a:spcBef>
              <a:spcAft>
                <a:spcPct val="0"/>
              </a:spcAft>
              <a:buClr>
                <a:schemeClr val="tx1"/>
              </a:buClr>
              <a:defRPr sz="3200">
                <a:solidFill>
                  <a:schemeClr val="tx1"/>
                </a:solidFill>
                <a:latin typeface="Arial" charset="0"/>
                <a:cs typeface="Arial" charset="0"/>
              </a:defRPr>
            </a:lvl3pPr>
            <a:lvl4pPr algn="l" rtl="0" fontAlgn="base">
              <a:spcBef>
                <a:spcPct val="0"/>
              </a:spcBef>
              <a:spcAft>
                <a:spcPct val="0"/>
              </a:spcAft>
              <a:buClr>
                <a:schemeClr val="tx1"/>
              </a:buClr>
              <a:defRPr sz="3200">
                <a:solidFill>
                  <a:schemeClr val="tx1"/>
                </a:solidFill>
                <a:latin typeface="Arial" charset="0"/>
                <a:cs typeface="Arial" charset="0"/>
              </a:defRPr>
            </a:lvl4pPr>
            <a:lvl5pPr algn="l" rtl="0" fontAlgn="base">
              <a:spcBef>
                <a:spcPct val="0"/>
              </a:spcBef>
              <a:spcAft>
                <a:spcPct val="0"/>
              </a:spcAft>
              <a:buClr>
                <a:schemeClr val="tx1"/>
              </a:buClr>
              <a:defRPr sz="3200">
                <a:solidFill>
                  <a:schemeClr val="tx1"/>
                </a:solidFill>
                <a:latin typeface="Arial" charset="0"/>
                <a:cs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cs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cs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cs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cs typeface="Arial" charset="0"/>
              </a:defRPr>
            </a:lvl9pPr>
          </a:lstStyle>
          <a:p>
            <a:pPr algn="ctr">
              <a:defRPr/>
            </a:pPr>
            <a:r>
              <a:rPr lang="uk-UA" sz="3000" b="1" kern="0" smtClean="0"/>
              <a:t>Центральна виборча комісія: </a:t>
            </a:r>
            <a:br>
              <a:rPr lang="uk-UA" sz="3000" b="1" kern="0" smtClean="0"/>
            </a:br>
            <a:r>
              <a:rPr lang="uk-UA" sz="3000" b="1" kern="0" smtClean="0"/>
              <a:t>статус, повноваження, діяльність</a:t>
            </a:r>
            <a:endParaRPr lang="uk-UA" sz="3000" kern="0" dirty="0" smtClean="0"/>
          </a:p>
        </p:txBody>
      </p:sp>
      <p:sp>
        <p:nvSpPr>
          <p:cNvPr id="2" name="Прямокутник 1"/>
          <p:cNvSpPr/>
          <p:nvPr/>
        </p:nvSpPr>
        <p:spPr>
          <a:xfrm>
            <a:off x="1341438" y="1846263"/>
            <a:ext cx="6461125" cy="3784600"/>
          </a:xfrm>
          <a:prstGeom prst="rect">
            <a:avLst/>
          </a:prstGeom>
        </p:spPr>
        <p:txBody>
          <a:bodyPr>
            <a:spAutoFit/>
          </a:bodyPr>
          <a:lstStyle/>
          <a:p>
            <a:pPr marL="0" lvl="4" algn="just">
              <a:defRPr/>
            </a:pPr>
            <a:r>
              <a:rPr lang="en-US" sz="2400" dirty="0"/>
              <a:t>	</a:t>
            </a:r>
            <a:r>
              <a:rPr lang="uk-UA" sz="2400" dirty="0"/>
              <a:t>Особливу увагу звертаємо на інформацію для виборців, представлену у розділі «Державний реєстр виборців» на сайті ЦВК, яка може бути корисною напередодні виборів у жовтні 2014 р. </a:t>
            </a:r>
            <a:endParaRPr lang="en-US" sz="2400" dirty="0"/>
          </a:p>
          <a:p>
            <a:pPr marL="0" lvl="4" algn="just">
              <a:defRPr/>
            </a:pPr>
            <a:endParaRPr lang="en-US" sz="2400" dirty="0">
              <a:solidFill>
                <a:schemeClr val="accent3">
                  <a:lumMod val="50000"/>
                </a:schemeClr>
              </a:solidFill>
            </a:endParaRPr>
          </a:p>
          <a:p>
            <a:pPr marL="0" lvl="4" algn="ctr">
              <a:defRPr/>
            </a:pPr>
            <a:r>
              <a:rPr lang="uk-UA" sz="2400" dirty="0">
                <a:solidFill>
                  <a:schemeClr val="accent3">
                    <a:lumMod val="50000"/>
                  </a:schemeClr>
                </a:solidFill>
              </a:rPr>
              <a:t>(</a:t>
            </a:r>
            <a:r>
              <a:rPr lang="uk-UA" sz="2400" dirty="0">
                <a:solidFill>
                  <a:schemeClr val="accent3">
                    <a:lumMod val="50000"/>
                  </a:schemeClr>
                </a:solidFill>
                <a:hlinkClick r:id="rId2"/>
              </a:rPr>
              <a:t>https://www.drv.gov.ua</a:t>
            </a:r>
            <a:r>
              <a:rPr lang="uk-UA" sz="2400" dirty="0">
                <a:solidFill>
                  <a:schemeClr val="accent3">
                    <a:lumMod val="50000"/>
                  </a:schemeClr>
                </a:solidFill>
              </a:rPr>
              <a:t>)</a:t>
            </a:r>
            <a:r>
              <a:rPr lang="en-US" sz="2400" dirty="0"/>
              <a:t>.</a:t>
            </a:r>
          </a:p>
          <a:p>
            <a:pPr marL="0" lvl="4" algn="just">
              <a:defRPr/>
            </a:pPr>
            <a:endParaRPr lang="en-US" sz="2400" dirty="0">
              <a:solidFill>
                <a:schemeClr val="accent3">
                  <a:lumMod val="50000"/>
                </a:schemeClr>
              </a:solidFill>
            </a:endParaRPr>
          </a:p>
          <a:p>
            <a:pPr marL="0" lvl="4" algn="just">
              <a:defRPr/>
            </a:pPr>
            <a:endParaRPr lang="en-US" sz="2400" dirty="0">
              <a:solidFill>
                <a:schemeClr val="accent3">
                  <a:lumMod val="50000"/>
                </a:schemeClr>
              </a:solidFill>
            </a:endParaRPr>
          </a:p>
          <a:p>
            <a:pPr marL="0" lvl="4" algn="just">
              <a:defRPr/>
            </a:pPr>
            <a:endParaRPr lang="ru-RU" sz="2400"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4"/>
          <p:cNvPicPr>
            <a:picLocks noChangeAspect="1" noChangeArrowheads="1"/>
          </p:cNvPicPr>
          <p:nvPr/>
        </p:nvPicPr>
        <p:blipFill>
          <a:blip r:embed="rId2"/>
          <a:srcRect b="3279"/>
          <a:stretch>
            <a:fillRect/>
          </a:stretch>
        </p:blipFill>
        <p:spPr bwMode="auto">
          <a:xfrm>
            <a:off x="341313" y="301625"/>
            <a:ext cx="8597900" cy="6234113"/>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3" name="Picture 4"/>
          <p:cNvPicPr>
            <a:picLocks noChangeAspect="1" noChangeArrowheads="1"/>
          </p:cNvPicPr>
          <p:nvPr/>
        </p:nvPicPr>
        <p:blipFill>
          <a:blip r:embed="rId2"/>
          <a:srcRect b="3453"/>
          <a:stretch>
            <a:fillRect/>
          </a:stretch>
        </p:blipFill>
        <p:spPr bwMode="auto">
          <a:xfrm>
            <a:off x="333375" y="311150"/>
            <a:ext cx="8505825" cy="6157913"/>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7" name="Picture 4"/>
          <p:cNvPicPr>
            <a:picLocks noChangeAspect="1" noChangeArrowheads="1"/>
          </p:cNvPicPr>
          <p:nvPr/>
        </p:nvPicPr>
        <p:blipFill>
          <a:blip r:embed="rId2"/>
          <a:srcRect t="217" b="31602"/>
          <a:stretch>
            <a:fillRect/>
          </a:stretch>
        </p:blipFill>
        <p:spPr bwMode="auto">
          <a:xfrm>
            <a:off x="287338" y="1022350"/>
            <a:ext cx="8613775" cy="4403725"/>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1" name="Picture 4"/>
          <p:cNvPicPr>
            <a:picLocks noChangeAspect="1" noChangeArrowheads="1"/>
          </p:cNvPicPr>
          <p:nvPr/>
        </p:nvPicPr>
        <p:blipFill>
          <a:blip r:embed="rId2"/>
          <a:srcRect b="3964"/>
          <a:stretch>
            <a:fillRect/>
          </a:stretch>
        </p:blipFill>
        <p:spPr bwMode="auto">
          <a:xfrm>
            <a:off x="758825" y="523875"/>
            <a:ext cx="7724775" cy="5564188"/>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ChangeArrowheads="1"/>
          </p:cNvSpPr>
          <p:nvPr>
            <p:ph type="title"/>
          </p:nvPr>
        </p:nvSpPr>
        <p:spPr>
          <a:xfrm>
            <a:off x="0" y="0"/>
            <a:ext cx="9144000" cy="1133475"/>
          </a:xfrm>
        </p:spPr>
        <p:txBody>
          <a:bodyPr/>
          <a:lstStyle/>
          <a:p>
            <a:pPr algn="ctr" eaLnBrk="1" hangingPunct="1"/>
            <a:r>
              <a:rPr lang="uk-UA" sz="3000" b="1" smtClean="0"/>
              <a:t>Центральна виборча комісія: </a:t>
            </a:r>
            <a:br>
              <a:rPr lang="uk-UA" sz="3000" b="1" smtClean="0"/>
            </a:br>
            <a:r>
              <a:rPr lang="uk-UA" sz="3000" b="1" smtClean="0"/>
              <a:t>статус, повноваження, діяльність</a:t>
            </a:r>
            <a:endParaRPr lang="uk-UA" sz="3000" smtClean="0"/>
          </a:p>
        </p:txBody>
      </p:sp>
      <p:sp>
        <p:nvSpPr>
          <p:cNvPr id="51203" name="Rectangle 3"/>
          <p:cNvSpPr>
            <a:spLocks noGrp="1" noChangeArrowheads="1"/>
          </p:cNvSpPr>
          <p:nvPr>
            <p:ph type="body" idx="1"/>
          </p:nvPr>
        </p:nvSpPr>
        <p:spPr>
          <a:xfrm>
            <a:off x="190500" y="2060575"/>
            <a:ext cx="8783638" cy="4095750"/>
          </a:xfrm>
        </p:spPr>
        <p:txBody>
          <a:bodyPr/>
          <a:lstStyle/>
          <a:p>
            <a:pPr eaLnBrk="1" hangingPunct="1"/>
            <a:endParaRPr lang="ru-RU" sz="1600" smtClean="0"/>
          </a:p>
          <a:p>
            <a:pPr algn="ctr" eaLnBrk="1" hangingPunct="1">
              <a:buFontTx/>
              <a:buNone/>
            </a:pPr>
            <a:r>
              <a:rPr lang="uk-UA" sz="1600" b="1" smtClean="0"/>
              <a:t>	</a:t>
            </a:r>
          </a:p>
          <a:p>
            <a:pPr algn="ctr" eaLnBrk="1" hangingPunct="1"/>
            <a:endParaRPr lang="uk-UA" sz="1600" b="1" smtClean="0"/>
          </a:p>
          <a:p>
            <a:pPr algn="ctr" eaLnBrk="1" hangingPunct="1">
              <a:buFontTx/>
              <a:buNone/>
            </a:pPr>
            <a:r>
              <a:rPr lang="uk-UA" b="1" smtClean="0"/>
              <a:t> </a:t>
            </a:r>
            <a:endParaRPr lang="en-US" b="1" smtClean="0"/>
          </a:p>
          <a:p>
            <a:pPr algn="ctr" eaLnBrk="1" hangingPunct="1">
              <a:buFontTx/>
              <a:buNone/>
            </a:pPr>
            <a:r>
              <a:rPr lang="uk-UA" b="1" smtClean="0"/>
              <a:t>Сайт ЦВК:</a:t>
            </a:r>
            <a:r>
              <a:rPr lang="uk-UA" smtClean="0"/>
              <a:t>  </a:t>
            </a:r>
            <a:r>
              <a:rPr lang="uk-UA" smtClean="0">
                <a:solidFill>
                  <a:srgbClr val="0000F1"/>
                </a:solidFill>
              </a:rPr>
              <a:t>http://www.cvk.gov.ua</a:t>
            </a:r>
            <a:endParaRPr lang="ru-RU" smtClean="0">
              <a:solidFill>
                <a:srgbClr val="0000F1"/>
              </a:solidFill>
            </a:endParaRPr>
          </a:p>
          <a:p>
            <a:pPr algn="ctr" eaLnBrk="1" hangingPunct="1"/>
            <a:endParaRPr lang="uk-UA" b="1" smtClean="0"/>
          </a:p>
          <a:p>
            <a:pPr algn="ctr" eaLnBrk="1" hangingPunct="1"/>
            <a:endParaRPr lang="uk-UA" b="1" smtClean="0"/>
          </a:p>
          <a:p>
            <a:pPr algn="ctr" eaLnBrk="1" hangingPunct="1">
              <a:buFontTx/>
              <a:buNone/>
            </a:pPr>
            <a:r>
              <a:rPr lang="uk-UA" b="1" smtClean="0"/>
              <a:t>Адреса ЦВК:</a:t>
            </a:r>
            <a:r>
              <a:rPr lang="uk-UA" smtClean="0"/>
              <a:t> 01196, м. Київ, пл.</a:t>
            </a:r>
            <a:r>
              <a:rPr lang="ru-RU" smtClean="0"/>
              <a:t> Лесі Українки, 1</a:t>
            </a:r>
            <a:br>
              <a:rPr lang="ru-RU" smtClean="0"/>
            </a:br>
            <a:r>
              <a:rPr lang="ru-RU" smtClean="0"/>
              <a:t>тел.+38 (044) 286-84-62</a:t>
            </a:r>
            <a:br>
              <a:rPr lang="ru-RU" smtClean="0"/>
            </a:br>
            <a:endParaRPr lang="ru-RU" smtClean="0"/>
          </a:p>
          <a:p>
            <a:pPr eaLnBrk="1" hangingPunct="1">
              <a:buFontTx/>
              <a:buNone/>
            </a:pPr>
            <a:endParaRPr lang="ru-RU" sz="1600" smtClean="0"/>
          </a:p>
        </p:txBody>
      </p:sp>
      <p:pic>
        <p:nvPicPr>
          <p:cNvPr id="72709" name="Picture 4"/>
          <p:cNvPicPr>
            <a:picLocks noChangeAspect="1" noChangeArrowheads="1"/>
          </p:cNvPicPr>
          <p:nvPr/>
        </p:nvPicPr>
        <p:blipFill>
          <a:blip r:embed="rId2"/>
          <a:srcRect t="3400" b="79507"/>
          <a:stretch>
            <a:fillRect/>
          </a:stretch>
        </p:blipFill>
        <p:spPr bwMode="auto">
          <a:xfrm>
            <a:off x="0" y="1446213"/>
            <a:ext cx="9144000" cy="1612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3"/>
          <p:cNvSpPr>
            <a:spLocks noGrp="1" noChangeArrowheads="1"/>
          </p:cNvSpPr>
          <p:nvPr>
            <p:ph type="body" idx="4294967295"/>
          </p:nvPr>
        </p:nvSpPr>
        <p:spPr>
          <a:xfrm>
            <a:off x="519113" y="1087438"/>
            <a:ext cx="7720012" cy="4794250"/>
          </a:xfrm>
        </p:spPr>
        <p:txBody>
          <a:bodyPr/>
          <a:lstStyle/>
          <a:p>
            <a:pPr>
              <a:buFontTx/>
              <a:buNone/>
            </a:pPr>
            <a:r>
              <a:rPr lang="uk-UA" sz="2800" smtClean="0"/>
              <a:t>Лектор – </a:t>
            </a:r>
          </a:p>
          <a:p>
            <a:pPr>
              <a:buFontTx/>
              <a:buNone/>
            </a:pPr>
            <a:r>
              <a:rPr lang="uk-UA" sz="2800" smtClean="0"/>
              <a:t>Дементьєва Ірина Володимирівна,</a:t>
            </a:r>
          </a:p>
          <a:p>
            <a:pPr>
              <a:buFontTx/>
              <a:buNone/>
            </a:pPr>
            <a:r>
              <a:rPr lang="uk-UA" sz="2800" smtClean="0"/>
              <a:t>тренер Регіонального тренінгового центру</a:t>
            </a:r>
          </a:p>
          <a:p>
            <a:pPr>
              <a:buFontTx/>
              <a:buNone/>
            </a:pPr>
            <a:r>
              <a:rPr lang="uk-UA" sz="2800" smtClean="0"/>
              <a:t>Миколаївської ОУНБ ім. О. Гмирьова</a:t>
            </a:r>
          </a:p>
          <a:p>
            <a:pPr>
              <a:buFontTx/>
              <a:buNone/>
            </a:pPr>
            <a:endParaRPr lang="uk-UA" sz="2800" smtClean="0"/>
          </a:p>
          <a:p>
            <a:pPr>
              <a:buFontTx/>
              <a:buNone/>
            </a:pPr>
            <a:endParaRPr lang="uk-UA" sz="2800" smtClean="0"/>
          </a:p>
          <a:p>
            <a:pPr>
              <a:buFontTx/>
              <a:buNone/>
            </a:pPr>
            <a:r>
              <a:rPr lang="uk-UA" sz="3000" b="1" smtClean="0"/>
              <a:t>                 ДЯКУЮ ЗА УВАГУ!</a:t>
            </a:r>
            <a:endParaRPr lang="ru-RU" sz="3000" b="1" smtClean="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idx="4294967295"/>
          </p:nvPr>
        </p:nvSpPr>
        <p:spPr>
          <a:xfrm>
            <a:off x="1646238" y="0"/>
            <a:ext cx="6316662" cy="749300"/>
          </a:xfrm>
        </p:spPr>
        <p:txBody>
          <a:bodyPr/>
          <a:lstStyle/>
          <a:p>
            <a:pPr algn="ctr"/>
            <a:r>
              <a:rPr lang="uk-UA" sz="2800" b="1" smtClean="0"/>
              <a:t>Бліц-опитування</a:t>
            </a:r>
            <a:endParaRPr lang="ru-RU" sz="2800" b="1" smtClean="0"/>
          </a:p>
        </p:txBody>
      </p:sp>
      <p:sp>
        <p:nvSpPr>
          <p:cNvPr id="74754" name="Rectangle 3"/>
          <p:cNvSpPr>
            <a:spLocks noGrp="1" noChangeArrowheads="1"/>
          </p:cNvSpPr>
          <p:nvPr>
            <p:ph type="body" idx="4294967295"/>
          </p:nvPr>
        </p:nvSpPr>
        <p:spPr>
          <a:xfrm>
            <a:off x="874713" y="1458913"/>
            <a:ext cx="7540625" cy="4511675"/>
          </a:xfrm>
        </p:spPr>
        <p:txBody>
          <a:bodyPr/>
          <a:lstStyle/>
          <a:p>
            <a:pPr marL="457200" indent="-457200" algn="just">
              <a:lnSpc>
                <a:spcPct val="90000"/>
              </a:lnSpc>
              <a:buFontTx/>
              <a:buAutoNum type="arabicPeriod"/>
            </a:pPr>
            <a:r>
              <a:rPr lang="uk-UA" smtClean="0"/>
              <a:t>Чи зацікавила Вас нова послуга </a:t>
            </a:r>
            <a:r>
              <a:rPr lang="en-US" smtClean="0"/>
              <a:t>(</a:t>
            </a:r>
            <a:r>
              <a:rPr lang="uk-UA" smtClean="0"/>
              <a:t>вебінар</a:t>
            </a:r>
            <a:r>
              <a:rPr lang="en-US" smtClean="0"/>
              <a:t>) </a:t>
            </a:r>
            <a:r>
              <a:rPr lang="uk-UA" smtClean="0"/>
              <a:t>бібліотеки? </a:t>
            </a:r>
            <a:endParaRPr lang="en-US" smtClean="0"/>
          </a:p>
          <a:p>
            <a:pPr marL="457200" indent="-457200" algn="just">
              <a:lnSpc>
                <a:spcPct val="90000"/>
              </a:lnSpc>
              <a:buFontTx/>
              <a:buAutoNum type="arabicPeriod"/>
            </a:pPr>
            <a:endParaRPr lang="en-US" smtClean="0"/>
          </a:p>
          <a:p>
            <a:pPr marL="457200" indent="-457200" algn="just">
              <a:lnSpc>
                <a:spcPct val="90000"/>
              </a:lnSpc>
              <a:buFontTx/>
              <a:buAutoNum type="arabicPeriod"/>
            </a:pPr>
            <a:r>
              <a:rPr lang="uk-UA" smtClean="0"/>
              <a:t>Чи отримали Ви нові відомості? Чи поширили Ви свої знання щодо нормативно-правової бази виборчого процесу?</a:t>
            </a:r>
          </a:p>
          <a:p>
            <a:pPr marL="457200" indent="-457200" algn="just">
              <a:lnSpc>
                <a:spcPct val="90000"/>
              </a:lnSpc>
              <a:buFontTx/>
              <a:buAutoNum type="arabicPeriod"/>
            </a:pPr>
            <a:endParaRPr lang="uk-UA" smtClean="0"/>
          </a:p>
          <a:p>
            <a:pPr marL="457200" indent="-457200" algn="just">
              <a:lnSpc>
                <a:spcPct val="90000"/>
              </a:lnSpc>
              <a:buFontTx/>
              <a:buAutoNum type="arabicPeriod"/>
            </a:pPr>
            <a:r>
              <a:rPr lang="uk-UA" smtClean="0"/>
              <a:t>Ваше ставлення до здійснення такої просвітницької діяльності на регулярній основі? </a:t>
            </a:r>
          </a:p>
          <a:p>
            <a:pPr marL="457200" indent="-457200" algn="just">
              <a:lnSpc>
                <a:spcPct val="90000"/>
              </a:lnSpc>
              <a:buFontTx/>
              <a:buAutoNum type="arabicPeriod"/>
            </a:pPr>
            <a:endParaRPr lang="uk-UA" smtClean="0"/>
          </a:p>
          <a:p>
            <a:pPr marL="457200" indent="-457200" algn="just">
              <a:lnSpc>
                <a:spcPct val="90000"/>
              </a:lnSpc>
              <a:buFontTx/>
              <a:buAutoNum type="arabicPeriod"/>
            </a:pPr>
            <a:r>
              <a:rPr lang="uk-UA" smtClean="0"/>
              <a:t>Ваше ім</a:t>
            </a:r>
            <a:r>
              <a:rPr lang="en-US" smtClean="0"/>
              <a:t>`</a:t>
            </a:r>
            <a:r>
              <a:rPr lang="uk-UA" smtClean="0"/>
              <a:t>я,</a:t>
            </a:r>
            <a:r>
              <a:rPr lang="en-US" smtClean="0"/>
              <a:t> </a:t>
            </a:r>
            <a:r>
              <a:rPr lang="uk-UA" smtClean="0"/>
              <a:t>прізвище, вік, рід діяльності?</a:t>
            </a:r>
            <a:endParaRPr lang="ru-RU"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a:xfrm>
            <a:off x="201613" y="157163"/>
            <a:ext cx="8783637" cy="877887"/>
          </a:xfrm>
        </p:spPr>
        <p:txBody>
          <a:bodyPr/>
          <a:lstStyle/>
          <a:p>
            <a:pPr algn="ctr" eaLnBrk="1" hangingPunct="1"/>
            <a:r>
              <a:rPr lang="uk-UA" sz="3000" b="1" smtClean="0"/>
              <a:t>Основні законодавчі акти для виборчого процесу</a:t>
            </a:r>
            <a:endParaRPr lang="uk-UA" sz="3000" smtClean="0"/>
          </a:p>
        </p:txBody>
      </p:sp>
      <p:sp>
        <p:nvSpPr>
          <p:cNvPr id="30722" name="Rectangle 3"/>
          <p:cNvSpPr>
            <a:spLocks noGrp="1" noChangeArrowheads="1"/>
          </p:cNvSpPr>
          <p:nvPr>
            <p:ph type="body" idx="1"/>
          </p:nvPr>
        </p:nvSpPr>
        <p:spPr>
          <a:xfrm>
            <a:off x="392113" y="1074738"/>
            <a:ext cx="8520112" cy="5484812"/>
          </a:xfrm>
        </p:spPr>
        <p:txBody>
          <a:bodyPr/>
          <a:lstStyle/>
          <a:p>
            <a:pPr algn="just" eaLnBrk="1" hangingPunct="1"/>
            <a:r>
              <a:rPr lang="ru-RU" b="1" smtClean="0"/>
              <a:t>Стаття 70.</a:t>
            </a:r>
            <a:r>
              <a:rPr lang="ru-RU" smtClean="0"/>
              <a:t> Право голосу на виборах і референдумах мають громадяни України, які досягли на день їх проведення вісімнадцяти років. Не мають права голосу громадяни, яких визнано судом недієздатними.</a:t>
            </a:r>
          </a:p>
          <a:p>
            <a:pPr algn="just" eaLnBrk="1" hangingPunct="1"/>
            <a:r>
              <a:rPr lang="ru-RU" b="1" smtClean="0"/>
              <a:t>Стаття 71.</a:t>
            </a:r>
            <a:r>
              <a:rPr lang="ru-RU" smtClean="0"/>
              <a:t> Вибори до органів державної влади та органів місцевого самоврядування є вільними і відбуваються на основі загального, рівного і прямого виборчого права шляхом таємного голосування. Виборцям гарантується вільне волевиявлення.</a:t>
            </a:r>
          </a:p>
          <a:p>
            <a:pPr algn="just" eaLnBrk="1" hangingPunct="1"/>
            <a:r>
              <a:rPr lang="ru-RU" b="1" smtClean="0"/>
              <a:t>Стаття 72.</a:t>
            </a:r>
            <a:r>
              <a:rPr lang="ru-RU" smtClean="0"/>
              <a:t> Всеукраїнський референдум призначається Верховною Радою України або Президентом України відповідно до їхніх повноважень, встановлених цією Конституцією.</a:t>
            </a:r>
          </a:p>
          <a:p>
            <a:pPr algn="just" eaLnBrk="1" hangingPunct="1"/>
            <a:endParaRPr lang="uk-UA" sz="1800" smtClean="0"/>
          </a:p>
        </p:txBody>
      </p:sp>
      <p:sp>
        <p:nvSpPr>
          <p:cNvPr id="30723"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a:xfrm>
            <a:off x="201613" y="0"/>
            <a:ext cx="8783637" cy="963613"/>
          </a:xfrm>
        </p:spPr>
        <p:txBody>
          <a:bodyPr/>
          <a:lstStyle/>
          <a:p>
            <a:pPr algn="ctr" eaLnBrk="1" hangingPunct="1"/>
            <a:r>
              <a:rPr lang="uk-UA" sz="3000" b="1" smtClean="0"/>
              <a:t>Основні законодавчі акти для виборчого процесу</a:t>
            </a:r>
            <a:endParaRPr lang="uk-UA" sz="3000" smtClean="0"/>
          </a:p>
        </p:txBody>
      </p:sp>
      <p:sp>
        <p:nvSpPr>
          <p:cNvPr id="31746" name="Rectangle 3"/>
          <p:cNvSpPr>
            <a:spLocks noGrp="1" noChangeArrowheads="1"/>
          </p:cNvSpPr>
          <p:nvPr>
            <p:ph type="body" idx="1"/>
          </p:nvPr>
        </p:nvSpPr>
        <p:spPr>
          <a:xfrm>
            <a:off x="258763" y="1147763"/>
            <a:ext cx="8629650" cy="5386387"/>
          </a:xfrm>
        </p:spPr>
        <p:txBody>
          <a:bodyPr/>
          <a:lstStyle/>
          <a:p>
            <a:pPr marL="0" indent="0" algn="just" eaLnBrk="1" hangingPunct="1">
              <a:buFontTx/>
              <a:buNone/>
            </a:pPr>
            <a:r>
              <a:rPr lang="uk-UA" smtClean="0"/>
              <a:t>Законом України</a:t>
            </a:r>
            <a:r>
              <a:rPr lang="uk-UA" b="1" smtClean="0"/>
              <a:t> «Про вибори Президента України»</a:t>
            </a:r>
            <a:r>
              <a:rPr lang="uk-UA" smtClean="0"/>
              <a:t> встановлено:</a:t>
            </a:r>
            <a:endParaRPr lang="ru-RU" smtClean="0"/>
          </a:p>
          <a:p>
            <a:pPr lvl="1" algn="just" eaLnBrk="1" hangingPunct="1"/>
            <a:r>
              <a:rPr lang="uk-UA" smtClean="0"/>
              <a:t>основні засади, порядок і строки призначення та проведення виборів Президента України; </a:t>
            </a:r>
            <a:endParaRPr lang="ru-RU" smtClean="0"/>
          </a:p>
          <a:p>
            <a:pPr lvl="1" algn="just" eaLnBrk="1" hangingPunct="1"/>
            <a:r>
              <a:rPr lang="uk-UA" smtClean="0"/>
              <a:t>порядок територіальної організації виборів Президента України; </a:t>
            </a:r>
            <a:endParaRPr lang="ru-RU" smtClean="0"/>
          </a:p>
          <a:p>
            <a:pPr lvl="1" algn="just" eaLnBrk="1" hangingPunct="1"/>
            <a:r>
              <a:rPr lang="uk-UA" smtClean="0"/>
              <a:t>порядок утворення, статус і діяльність виборчих комісій, у т.ч. ЦВК; </a:t>
            </a:r>
            <a:endParaRPr lang="ru-RU" smtClean="0"/>
          </a:p>
          <a:p>
            <a:pPr lvl="1" algn="just" eaLnBrk="1" hangingPunct="1"/>
            <a:r>
              <a:rPr lang="uk-UA" smtClean="0"/>
              <a:t>порядок роботи зі списками виборців;</a:t>
            </a:r>
            <a:endParaRPr lang="ru-RU" smtClean="0"/>
          </a:p>
          <a:p>
            <a:pPr lvl="1" algn="just" eaLnBrk="1" hangingPunct="1"/>
            <a:r>
              <a:rPr lang="uk-UA" smtClean="0"/>
              <a:t>фінансове і матеріально-технічне забезпечення підготовки та проведення виборів;  </a:t>
            </a:r>
            <a:endParaRPr lang="ru-RU" smtClean="0"/>
          </a:p>
        </p:txBody>
      </p:sp>
      <p:sp>
        <p:nvSpPr>
          <p:cNvPr id="31747"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a:xfrm>
            <a:off x="238125" y="287338"/>
            <a:ext cx="8783638" cy="914400"/>
          </a:xfrm>
        </p:spPr>
        <p:txBody>
          <a:bodyPr/>
          <a:lstStyle/>
          <a:p>
            <a:pPr algn="ctr" eaLnBrk="1" hangingPunct="1"/>
            <a:r>
              <a:rPr lang="uk-UA" sz="3000" b="1" smtClean="0"/>
              <a:t>Основні законодавчі акти для виборчого процесу</a:t>
            </a:r>
            <a:endParaRPr lang="uk-UA" sz="3000" smtClean="0"/>
          </a:p>
        </p:txBody>
      </p:sp>
      <p:sp>
        <p:nvSpPr>
          <p:cNvPr id="32770" name="Rectangle 3"/>
          <p:cNvSpPr>
            <a:spLocks noGrp="1" noChangeArrowheads="1"/>
          </p:cNvSpPr>
          <p:nvPr>
            <p:ph type="body" idx="1"/>
          </p:nvPr>
        </p:nvSpPr>
        <p:spPr>
          <a:xfrm>
            <a:off x="392113" y="1670050"/>
            <a:ext cx="7921625" cy="4497388"/>
          </a:xfrm>
        </p:spPr>
        <p:txBody>
          <a:bodyPr/>
          <a:lstStyle/>
          <a:p>
            <a:pPr lvl="1" algn="just" eaLnBrk="1" hangingPunct="1"/>
            <a:r>
              <a:rPr lang="uk-UA" smtClean="0"/>
              <a:t>порядок висування і реєстрації кандидатів на пост виборів Президента України; </a:t>
            </a:r>
          </a:p>
          <a:p>
            <a:pPr lvl="1" algn="just" eaLnBrk="1" hangingPunct="1"/>
            <a:endParaRPr lang="uk-UA" smtClean="0"/>
          </a:p>
          <a:p>
            <a:pPr lvl="1" algn="just" eaLnBrk="1" hangingPunct="1"/>
            <a:r>
              <a:rPr lang="uk-UA" smtClean="0"/>
              <a:t>основні засади та особливості інформаційного забезпечення виборів;</a:t>
            </a:r>
          </a:p>
          <a:p>
            <a:pPr lvl="1" algn="just" eaLnBrk="1" hangingPunct="1">
              <a:buFontTx/>
              <a:buNone/>
            </a:pPr>
            <a:endParaRPr lang="ru-RU" smtClean="0"/>
          </a:p>
          <a:p>
            <a:pPr lvl="1" algn="just" eaLnBrk="1" hangingPunct="1"/>
            <a:r>
              <a:rPr lang="uk-UA" smtClean="0"/>
              <a:t>строки проведення, форми і засоби передвиборної агітації, загальний порядок використання засобів масової інформації, у т.ч. обмеження щодо ведення передвиборної агітації;</a:t>
            </a:r>
            <a:endParaRPr lang="ru-RU" smtClean="0"/>
          </a:p>
        </p:txBody>
      </p:sp>
      <p:sp>
        <p:nvSpPr>
          <p:cNvPr id="32771"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a:xfrm>
            <a:off x="214313" y="311150"/>
            <a:ext cx="8783637" cy="914400"/>
          </a:xfrm>
        </p:spPr>
        <p:txBody>
          <a:bodyPr/>
          <a:lstStyle/>
          <a:p>
            <a:pPr algn="ctr" eaLnBrk="1" hangingPunct="1"/>
            <a:r>
              <a:rPr lang="uk-UA" sz="3000" b="1" smtClean="0"/>
              <a:t>Основні законодавчі акти для виборчого процесу</a:t>
            </a:r>
            <a:endParaRPr lang="uk-UA" sz="3000" smtClean="0"/>
          </a:p>
        </p:txBody>
      </p:sp>
      <p:sp>
        <p:nvSpPr>
          <p:cNvPr id="33794" name="Rectangle 3"/>
          <p:cNvSpPr>
            <a:spLocks noGrp="1" noChangeArrowheads="1"/>
          </p:cNvSpPr>
          <p:nvPr>
            <p:ph type="body" idx="1"/>
          </p:nvPr>
        </p:nvSpPr>
        <p:spPr>
          <a:xfrm>
            <a:off x="341313" y="1487488"/>
            <a:ext cx="8153400" cy="4779962"/>
          </a:xfrm>
        </p:spPr>
        <p:txBody>
          <a:bodyPr/>
          <a:lstStyle/>
          <a:p>
            <a:pPr lvl="1" algn="just" eaLnBrk="1" hangingPunct="1">
              <a:lnSpc>
                <a:spcPct val="90000"/>
              </a:lnSpc>
            </a:pPr>
            <a:r>
              <a:rPr lang="uk-UA" smtClean="0"/>
              <a:t>гарантії діяльності кандидатів на пост Президента України  та офіційних спостерігачів; </a:t>
            </a:r>
            <a:endParaRPr lang="ru-RU" smtClean="0"/>
          </a:p>
          <a:p>
            <a:pPr lvl="1" algn="just" eaLnBrk="1" hangingPunct="1">
              <a:lnSpc>
                <a:spcPct val="90000"/>
              </a:lnSpc>
              <a:buFontTx/>
              <a:buNone/>
            </a:pPr>
            <a:r>
              <a:rPr lang="uk-UA" sz="2300" smtClean="0"/>
              <a:t> </a:t>
            </a:r>
            <a:endParaRPr lang="uk-UA" smtClean="0"/>
          </a:p>
          <a:p>
            <a:pPr lvl="1" algn="just" eaLnBrk="1" hangingPunct="1">
              <a:lnSpc>
                <a:spcPct val="90000"/>
              </a:lnSpc>
            </a:pPr>
            <a:r>
              <a:rPr lang="uk-UA" smtClean="0"/>
              <a:t>проведення голосування, визначення результатів виборів Президента України; </a:t>
            </a:r>
            <a:endParaRPr lang="en-US" smtClean="0"/>
          </a:p>
          <a:p>
            <a:pPr lvl="1" algn="just" eaLnBrk="1" hangingPunct="1">
              <a:lnSpc>
                <a:spcPct val="90000"/>
              </a:lnSpc>
            </a:pPr>
            <a:endParaRPr lang="ru-RU" smtClean="0"/>
          </a:p>
          <a:p>
            <a:pPr lvl="1" algn="just" eaLnBrk="1" hangingPunct="1">
              <a:lnSpc>
                <a:spcPct val="90000"/>
              </a:lnSpc>
            </a:pPr>
            <a:r>
              <a:rPr lang="uk-UA" smtClean="0"/>
              <a:t>особливості підготовки і проведення повторних та позачергових виборів;</a:t>
            </a:r>
            <a:endParaRPr lang="en-US" smtClean="0"/>
          </a:p>
          <a:p>
            <a:pPr lvl="1" algn="just" eaLnBrk="1" hangingPunct="1">
              <a:lnSpc>
                <a:spcPct val="90000"/>
              </a:lnSpc>
            </a:pPr>
            <a:endParaRPr lang="en-US" smtClean="0"/>
          </a:p>
          <a:p>
            <a:pPr lvl="1" algn="just" eaLnBrk="1" hangingPunct="1">
              <a:lnSpc>
                <a:spcPct val="90000"/>
              </a:lnSpc>
            </a:pPr>
            <a:r>
              <a:rPr lang="uk-UA" smtClean="0"/>
              <a:t>оскарження рішень, дій чи бездіяльності суб’єктів виборчого процесу, відповідальність за порушення виборчого законодавства. </a:t>
            </a:r>
            <a:endParaRPr lang="ru-RU" smtClean="0"/>
          </a:p>
          <a:p>
            <a:pPr algn="just" eaLnBrk="1" hangingPunct="1">
              <a:lnSpc>
                <a:spcPct val="90000"/>
              </a:lnSpc>
            </a:pPr>
            <a:endParaRPr lang="uk-UA" smtClean="0"/>
          </a:p>
        </p:txBody>
      </p:sp>
      <p:sp>
        <p:nvSpPr>
          <p:cNvPr id="33795"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a:xfrm>
            <a:off x="431800" y="0"/>
            <a:ext cx="8556625" cy="914400"/>
          </a:xfrm>
        </p:spPr>
        <p:txBody>
          <a:bodyPr/>
          <a:lstStyle/>
          <a:p>
            <a:pPr algn="ctr" eaLnBrk="1" hangingPunct="1"/>
            <a:r>
              <a:rPr lang="uk-UA" sz="3000" b="1" smtClean="0"/>
              <a:t>Основні законодавчі акти для виборчого процесу</a:t>
            </a:r>
            <a:endParaRPr lang="uk-UA" sz="3000" smtClean="0"/>
          </a:p>
        </p:txBody>
      </p:sp>
      <p:sp>
        <p:nvSpPr>
          <p:cNvPr id="34818" name="Rectangle 3"/>
          <p:cNvSpPr>
            <a:spLocks noGrp="1" noChangeArrowheads="1"/>
          </p:cNvSpPr>
          <p:nvPr>
            <p:ph type="body" idx="1"/>
          </p:nvPr>
        </p:nvSpPr>
        <p:spPr>
          <a:xfrm>
            <a:off x="612775" y="1085850"/>
            <a:ext cx="7970838" cy="4960938"/>
          </a:xfrm>
        </p:spPr>
        <p:txBody>
          <a:bodyPr/>
          <a:lstStyle/>
          <a:p>
            <a:pPr marL="0" indent="0" algn="just" eaLnBrk="1" hangingPunct="1">
              <a:buFontTx/>
              <a:buNone/>
            </a:pPr>
            <a:r>
              <a:rPr lang="uk-UA" smtClean="0"/>
              <a:t>Законом України </a:t>
            </a:r>
            <a:r>
              <a:rPr lang="uk-UA" b="1" smtClean="0"/>
              <a:t>«Про вибори народних депутатів України»</a:t>
            </a:r>
            <a:r>
              <a:rPr lang="uk-UA" smtClean="0"/>
              <a:t> визначено: </a:t>
            </a:r>
            <a:endParaRPr lang="ru-RU" smtClean="0"/>
          </a:p>
          <a:p>
            <a:pPr lvl="1" algn="just" eaLnBrk="1" hangingPunct="1"/>
            <a:r>
              <a:rPr lang="uk-UA" smtClean="0"/>
              <a:t>основні засади виборів народних депутатів України;</a:t>
            </a:r>
            <a:endParaRPr lang="ru-RU" smtClean="0"/>
          </a:p>
          <a:p>
            <a:pPr lvl="1" algn="just" eaLnBrk="1" hangingPunct="1"/>
            <a:r>
              <a:rPr lang="uk-UA" smtClean="0"/>
              <a:t>види виборів депутатів, порядок і строки їх призначення і проведення;</a:t>
            </a:r>
            <a:endParaRPr lang="ru-RU" smtClean="0"/>
          </a:p>
          <a:p>
            <a:pPr lvl="1" algn="just" eaLnBrk="1" hangingPunct="1"/>
            <a:r>
              <a:rPr lang="uk-UA" smtClean="0"/>
              <a:t>територіальну організацію виборів депутатів;</a:t>
            </a:r>
            <a:endParaRPr lang="ru-RU" smtClean="0"/>
          </a:p>
          <a:p>
            <a:pPr lvl="1" algn="just" eaLnBrk="1" hangingPunct="1"/>
            <a:r>
              <a:rPr lang="uk-UA" smtClean="0"/>
              <a:t>систему та повноваження виборчих комісій, порядок їх утворення, вимоги до їх членів;</a:t>
            </a:r>
            <a:endParaRPr lang="ru-RU" smtClean="0"/>
          </a:p>
          <a:p>
            <a:pPr lvl="1" algn="just" eaLnBrk="1" hangingPunct="1"/>
            <a:r>
              <a:rPr lang="uk-UA" smtClean="0"/>
              <a:t>порядок роботи із списками виборців;</a:t>
            </a:r>
            <a:endParaRPr lang="en-US" smtClean="0"/>
          </a:p>
          <a:p>
            <a:pPr lvl="1" algn="just" eaLnBrk="1" hangingPunct="1"/>
            <a:r>
              <a:rPr lang="uk-UA" smtClean="0"/>
              <a:t>фінансове і матеріально-технічне забезпечення підготовки і проведення виборів депутатів;  </a:t>
            </a:r>
            <a:endParaRPr lang="ru-RU" smtClean="0"/>
          </a:p>
          <a:p>
            <a:pPr lvl="1" eaLnBrk="1" hangingPunct="1">
              <a:buFontTx/>
              <a:buNone/>
            </a:pPr>
            <a:endParaRPr lang="uk-UA" sz="1600" smtClean="0"/>
          </a:p>
        </p:txBody>
      </p:sp>
      <p:sp>
        <p:nvSpPr>
          <p:cNvPr id="34819" name="Rectangle 1"/>
          <p:cNvSpPr>
            <a:spLocks noChangeArrowheads="1"/>
          </p:cNvSpPr>
          <p:nvPr/>
        </p:nvSpPr>
        <p:spPr bwMode="auto">
          <a:xfrm>
            <a:off x="4338638" y="157163"/>
            <a:ext cx="161925" cy="307975"/>
          </a:xfrm>
          <a:prstGeom prst="rect">
            <a:avLst/>
          </a:prstGeom>
          <a:noFill/>
          <a:ln w="9525">
            <a:noFill/>
            <a:miter lim="800000"/>
            <a:headEnd/>
            <a:tailEnd/>
          </a:ln>
        </p:spPr>
        <p:txBody>
          <a:bodyPr anchor="ctr">
            <a:spAutoFit/>
          </a:bodyPr>
          <a:lstStyle/>
          <a:p>
            <a:pPr indent="228600" algn="just"/>
            <a:r>
              <a:rPr lang="ru-RU" sz="1400">
                <a:cs typeface="Times New Roman" pitchFamily="18" charset="0"/>
              </a:rPr>
              <a:t> </a:t>
            </a:r>
            <a:endParaRPr lang="ru-RU"/>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2.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3.xml><?xml version="1.0" encoding="utf-8"?>
<p:tagLst xmlns:a="http://schemas.openxmlformats.org/drawingml/2006/main" xmlns:r="http://schemas.openxmlformats.org/officeDocument/2006/relationships" xmlns:p="http://schemas.openxmlformats.org/presentationml/2006/main">
  <p:tag name="RNRSTYLE" val="Indezine_SM2_Title"/>
</p:tagLst>
</file>

<file path=ppt/tags/tag4.xml><?xml version="1.0" encoding="utf-8"?>
<p:tagLst xmlns:a="http://schemas.openxmlformats.org/drawingml/2006/main" xmlns:r="http://schemas.openxmlformats.org/officeDocument/2006/relationships" xmlns:p="http://schemas.openxmlformats.org/presentationml/2006/main">
  <p:tag name="RNRSTYLE" val="Indezine_SM2_Text"/>
</p:tagLst>
</file>

<file path=ppt/theme/theme1.xml><?xml version="1.0" encoding="utf-8"?>
<a:theme xmlns:a="http://schemas.openxmlformats.org/drawingml/2006/main" name="ind_4634_slide">
  <a:themeElements>
    <a:clrScheme name="Тема Office 2">
      <a:dk1>
        <a:srgbClr val="000000"/>
      </a:dk1>
      <a:lt1>
        <a:srgbClr val="CCCCFF"/>
      </a:lt1>
      <a:dk2>
        <a:srgbClr val="000000"/>
      </a:dk2>
      <a:lt2>
        <a:srgbClr val="B2B2B2"/>
      </a:lt2>
      <a:accent1>
        <a:srgbClr val="764599"/>
      </a:accent1>
      <a:accent2>
        <a:srgbClr val="004799"/>
      </a:accent2>
      <a:accent3>
        <a:srgbClr val="E2E2FF"/>
      </a:accent3>
      <a:accent4>
        <a:srgbClr val="000000"/>
      </a:accent4>
      <a:accent5>
        <a:srgbClr val="BDB0CA"/>
      </a:accent5>
      <a:accent6>
        <a:srgbClr val="003F8A"/>
      </a:accent6>
      <a:hlink>
        <a:srgbClr val="000099"/>
      </a:hlink>
      <a:folHlink>
        <a:srgbClr val="731757"/>
      </a:folHlink>
    </a:clrScheme>
    <a:fontScheme name="Тема Office">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CCCCFF"/>
        </a:lt1>
        <a:dk2>
          <a:srgbClr val="000000"/>
        </a:dk2>
        <a:lt2>
          <a:srgbClr val="B2B2B2"/>
        </a:lt2>
        <a:accent1>
          <a:srgbClr val="0000A6"/>
        </a:accent1>
        <a:accent2>
          <a:srgbClr val="3A238C"/>
        </a:accent2>
        <a:accent3>
          <a:srgbClr val="E2E2FF"/>
        </a:accent3>
        <a:accent4>
          <a:srgbClr val="000000"/>
        </a:accent4>
        <a:accent5>
          <a:srgbClr val="AAAAD0"/>
        </a:accent5>
        <a:accent6>
          <a:srgbClr val="341F7E"/>
        </a:accent6>
        <a:hlink>
          <a:srgbClr val="00008C"/>
        </a:hlink>
        <a:folHlink>
          <a:srgbClr val="4D0080"/>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CCCCFF"/>
        </a:lt1>
        <a:dk2>
          <a:srgbClr val="000000"/>
        </a:dk2>
        <a:lt2>
          <a:srgbClr val="B2B2B2"/>
        </a:lt2>
        <a:accent1>
          <a:srgbClr val="764599"/>
        </a:accent1>
        <a:accent2>
          <a:srgbClr val="004799"/>
        </a:accent2>
        <a:accent3>
          <a:srgbClr val="E2E2FF"/>
        </a:accent3>
        <a:accent4>
          <a:srgbClr val="000000"/>
        </a:accent4>
        <a:accent5>
          <a:srgbClr val="BDB0CA"/>
        </a:accent5>
        <a:accent6>
          <a:srgbClr val="003F8A"/>
        </a:accent6>
        <a:hlink>
          <a:srgbClr val="000099"/>
        </a:hlink>
        <a:folHlink>
          <a:srgbClr val="731757"/>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CCCCFF"/>
        </a:lt1>
        <a:dk2>
          <a:srgbClr val="000000"/>
        </a:dk2>
        <a:lt2>
          <a:srgbClr val="B2B2B2"/>
        </a:lt2>
        <a:accent1>
          <a:srgbClr val="804600"/>
        </a:accent1>
        <a:accent2>
          <a:srgbClr val="3D3D99"/>
        </a:accent2>
        <a:accent3>
          <a:srgbClr val="E2E2FF"/>
        </a:accent3>
        <a:accent4>
          <a:srgbClr val="000000"/>
        </a:accent4>
        <a:accent5>
          <a:srgbClr val="C0B0AA"/>
        </a:accent5>
        <a:accent6>
          <a:srgbClr val="36368A"/>
        </a:accent6>
        <a:hlink>
          <a:srgbClr val="73222A"/>
        </a:hlink>
        <a:folHlink>
          <a:srgbClr val="4C4700"/>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CCCCFF"/>
        </a:lt1>
        <a:dk2>
          <a:srgbClr val="000000"/>
        </a:dk2>
        <a:lt2>
          <a:srgbClr val="B2B2B2"/>
        </a:lt2>
        <a:accent1>
          <a:srgbClr val="366629"/>
        </a:accent1>
        <a:accent2>
          <a:srgbClr val="735600"/>
        </a:accent2>
        <a:accent3>
          <a:srgbClr val="E2E2FF"/>
        </a:accent3>
        <a:accent4>
          <a:srgbClr val="000000"/>
        </a:accent4>
        <a:accent5>
          <a:srgbClr val="AEB8AC"/>
        </a:accent5>
        <a:accent6>
          <a:srgbClr val="684D00"/>
        </a:accent6>
        <a:hlink>
          <a:srgbClr val="000099"/>
        </a:hlink>
        <a:folHlink>
          <a:srgbClr val="801924"/>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B2B2B2"/>
        </a:lt2>
        <a:accent1>
          <a:srgbClr val="0000A6"/>
        </a:accent1>
        <a:accent2>
          <a:srgbClr val="3A238C"/>
        </a:accent2>
        <a:accent3>
          <a:srgbClr val="FFFFFF"/>
        </a:accent3>
        <a:accent4>
          <a:srgbClr val="000000"/>
        </a:accent4>
        <a:accent5>
          <a:srgbClr val="AAAAD0"/>
        </a:accent5>
        <a:accent6>
          <a:srgbClr val="341F7E"/>
        </a:accent6>
        <a:hlink>
          <a:srgbClr val="00008C"/>
        </a:hlink>
        <a:folHlink>
          <a:srgbClr val="4D008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B2B2B2"/>
        </a:lt2>
        <a:accent1>
          <a:srgbClr val="764599"/>
        </a:accent1>
        <a:accent2>
          <a:srgbClr val="004799"/>
        </a:accent2>
        <a:accent3>
          <a:srgbClr val="FFFFFF"/>
        </a:accent3>
        <a:accent4>
          <a:srgbClr val="000000"/>
        </a:accent4>
        <a:accent5>
          <a:srgbClr val="BDB0CA"/>
        </a:accent5>
        <a:accent6>
          <a:srgbClr val="003F8A"/>
        </a:accent6>
        <a:hlink>
          <a:srgbClr val="000099"/>
        </a:hlink>
        <a:folHlink>
          <a:srgbClr val="731757"/>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B2B2B2"/>
        </a:lt2>
        <a:accent1>
          <a:srgbClr val="804600"/>
        </a:accent1>
        <a:accent2>
          <a:srgbClr val="3D3D99"/>
        </a:accent2>
        <a:accent3>
          <a:srgbClr val="FFFFFF"/>
        </a:accent3>
        <a:accent4>
          <a:srgbClr val="000000"/>
        </a:accent4>
        <a:accent5>
          <a:srgbClr val="C0B0AA"/>
        </a:accent5>
        <a:accent6>
          <a:srgbClr val="36368A"/>
        </a:accent6>
        <a:hlink>
          <a:srgbClr val="73222A"/>
        </a:hlink>
        <a:folHlink>
          <a:srgbClr val="4C4700"/>
        </a:folHlink>
      </a:clrScheme>
      <a:clrMap bg1="lt1" tx1="dk1" bg2="lt2" tx2="dk2" accent1="accent1" accent2="accent2" accent3="accent3" accent4="accent4" accent5="accent5" accent6="accent6" hlink="hlink" folHlink="folHlink"/>
    </a:extraClrScheme>
    <a:extraClrScheme>
      <a:clrScheme name="Тема Office 8">
        <a:dk1>
          <a:srgbClr val="000000"/>
        </a:dk1>
        <a:lt1>
          <a:srgbClr val="FFFFFF"/>
        </a:lt1>
        <a:dk2>
          <a:srgbClr val="000000"/>
        </a:dk2>
        <a:lt2>
          <a:srgbClr val="B2B2B2"/>
        </a:lt2>
        <a:accent1>
          <a:srgbClr val="366629"/>
        </a:accent1>
        <a:accent2>
          <a:srgbClr val="735600"/>
        </a:accent2>
        <a:accent3>
          <a:srgbClr val="FFFFFF"/>
        </a:accent3>
        <a:accent4>
          <a:srgbClr val="000000"/>
        </a:accent4>
        <a:accent5>
          <a:srgbClr val="AEB8AC"/>
        </a:accent5>
        <a:accent6>
          <a:srgbClr val="684D00"/>
        </a:accent6>
        <a:hlink>
          <a:srgbClr val="000099"/>
        </a:hlink>
        <a:folHlink>
          <a:srgbClr val="80192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1_Default Design 2">
      <a:dk1>
        <a:srgbClr val="000000"/>
      </a:dk1>
      <a:lt1>
        <a:srgbClr val="CCCCFF"/>
      </a:lt1>
      <a:dk2>
        <a:srgbClr val="000000"/>
      </a:dk2>
      <a:lt2>
        <a:srgbClr val="B2B2B2"/>
      </a:lt2>
      <a:accent1>
        <a:srgbClr val="764599"/>
      </a:accent1>
      <a:accent2>
        <a:srgbClr val="004799"/>
      </a:accent2>
      <a:accent3>
        <a:srgbClr val="E2E2FF"/>
      </a:accent3>
      <a:accent4>
        <a:srgbClr val="000000"/>
      </a:accent4>
      <a:accent5>
        <a:srgbClr val="BDB0CA"/>
      </a:accent5>
      <a:accent6>
        <a:srgbClr val="003F8A"/>
      </a:accent6>
      <a:hlink>
        <a:srgbClr val="000099"/>
      </a:hlink>
      <a:folHlink>
        <a:srgbClr val="731757"/>
      </a:folHlink>
    </a:clrScheme>
    <a:fontScheme name="1_Default Design">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CCCCFF"/>
        </a:lt1>
        <a:dk2>
          <a:srgbClr val="000000"/>
        </a:dk2>
        <a:lt2>
          <a:srgbClr val="B2B2B2"/>
        </a:lt2>
        <a:accent1>
          <a:srgbClr val="0000A6"/>
        </a:accent1>
        <a:accent2>
          <a:srgbClr val="3A238C"/>
        </a:accent2>
        <a:accent3>
          <a:srgbClr val="E2E2FF"/>
        </a:accent3>
        <a:accent4>
          <a:srgbClr val="000000"/>
        </a:accent4>
        <a:accent5>
          <a:srgbClr val="AAAAD0"/>
        </a:accent5>
        <a:accent6>
          <a:srgbClr val="341F7E"/>
        </a:accent6>
        <a:hlink>
          <a:srgbClr val="00008C"/>
        </a:hlink>
        <a:folHlink>
          <a:srgbClr val="4D008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CCCCFF"/>
        </a:lt1>
        <a:dk2>
          <a:srgbClr val="000000"/>
        </a:dk2>
        <a:lt2>
          <a:srgbClr val="B2B2B2"/>
        </a:lt2>
        <a:accent1>
          <a:srgbClr val="764599"/>
        </a:accent1>
        <a:accent2>
          <a:srgbClr val="004799"/>
        </a:accent2>
        <a:accent3>
          <a:srgbClr val="E2E2FF"/>
        </a:accent3>
        <a:accent4>
          <a:srgbClr val="000000"/>
        </a:accent4>
        <a:accent5>
          <a:srgbClr val="BDB0CA"/>
        </a:accent5>
        <a:accent6>
          <a:srgbClr val="003F8A"/>
        </a:accent6>
        <a:hlink>
          <a:srgbClr val="000099"/>
        </a:hlink>
        <a:folHlink>
          <a:srgbClr val="731757"/>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CCCCFF"/>
        </a:lt1>
        <a:dk2>
          <a:srgbClr val="000000"/>
        </a:dk2>
        <a:lt2>
          <a:srgbClr val="B2B2B2"/>
        </a:lt2>
        <a:accent1>
          <a:srgbClr val="804600"/>
        </a:accent1>
        <a:accent2>
          <a:srgbClr val="3D3D99"/>
        </a:accent2>
        <a:accent3>
          <a:srgbClr val="E2E2FF"/>
        </a:accent3>
        <a:accent4>
          <a:srgbClr val="000000"/>
        </a:accent4>
        <a:accent5>
          <a:srgbClr val="C0B0AA"/>
        </a:accent5>
        <a:accent6>
          <a:srgbClr val="36368A"/>
        </a:accent6>
        <a:hlink>
          <a:srgbClr val="73222A"/>
        </a:hlink>
        <a:folHlink>
          <a:srgbClr val="4C4700"/>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CCCCFF"/>
        </a:lt1>
        <a:dk2>
          <a:srgbClr val="000000"/>
        </a:dk2>
        <a:lt2>
          <a:srgbClr val="B2B2B2"/>
        </a:lt2>
        <a:accent1>
          <a:srgbClr val="366629"/>
        </a:accent1>
        <a:accent2>
          <a:srgbClr val="735600"/>
        </a:accent2>
        <a:accent3>
          <a:srgbClr val="E2E2FF"/>
        </a:accent3>
        <a:accent4>
          <a:srgbClr val="000000"/>
        </a:accent4>
        <a:accent5>
          <a:srgbClr val="AEB8AC"/>
        </a:accent5>
        <a:accent6>
          <a:srgbClr val="684D00"/>
        </a:accent6>
        <a:hlink>
          <a:srgbClr val="000099"/>
        </a:hlink>
        <a:folHlink>
          <a:srgbClr val="801924"/>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B2B2B2"/>
        </a:lt2>
        <a:accent1>
          <a:srgbClr val="0000A6"/>
        </a:accent1>
        <a:accent2>
          <a:srgbClr val="3A238C"/>
        </a:accent2>
        <a:accent3>
          <a:srgbClr val="FFFFFF"/>
        </a:accent3>
        <a:accent4>
          <a:srgbClr val="000000"/>
        </a:accent4>
        <a:accent5>
          <a:srgbClr val="AAAAD0"/>
        </a:accent5>
        <a:accent6>
          <a:srgbClr val="341F7E"/>
        </a:accent6>
        <a:hlink>
          <a:srgbClr val="00008C"/>
        </a:hlink>
        <a:folHlink>
          <a:srgbClr val="4D008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B2B2B2"/>
        </a:lt2>
        <a:accent1>
          <a:srgbClr val="764599"/>
        </a:accent1>
        <a:accent2>
          <a:srgbClr val="004799"/>
        </a:accent2>
        <a:accent3>
          <a:srgbClr val="FFFFFF"/>
        </a:accent3>
        <a:accent4>
          <a:srgbClr val="000000"/>
        </a:accent4>
        <a:accent5>
          <a:srgbClr val="BDB0CA"/>
        </a:accent5>
        <a:accent6>
          <a:srgbClr val="003F8A"/>
        </a:accent6>
        <a:hlink>
          <a:srgbClr val="000099"/>
        </a:hlink>
        <a:folHlink>
          <a:srgbClr val="731757"/>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B2B2B2"/>
        </a:lt2>
        <a:accent1>
          <a:srgbClr val="804600"/>
        </a:accent1>
        <a:accent2>
          <a:srgbClr val="3D3D99"/>
        </a:accent2>
        <a:accent3>
          <a:srgbClr val="FFFFFF"/>
        </a:accent3>
        <a:accent4>
          <a:srgbClr val="000000"/>
        </a:accent4>
        <a:accent5>
          <a:srgbClr val="C0B0AA"/>
        </a:accent5>
        <a:accent6>
          <a:srgbClr val="36368A"/>
        </a:accent6>
        <a:hlink>
          <a:srgbClr val="73222A"/>
        </a:hlink>
        <a:folHlink>
          <a:srgbClr val="4C4700"/>
        </a:folHlink>
      </a:clrScheme>
      <a:clrMap bg1="lt1" tx1="dk1" bg2="lt2" tx2="dk2" accent1="accent1" accent2="accent2" accent3="accent3" accent4="accent4" accent5="accent5" accent6="accent6" hlink="hlink" folHlink="folHlink"/>
    </a:extraClrScheme>
    <a:extraClrScheme>
      <a:clrScheme name="1_Default Design 8">
        <a:dk1>
          <a:srgbClr val="000000"/>
        </a:dk1>
        <a:lt1>
          <a:srgbClr val="FFFFFF"/>
        </a:lt1>
        <a:dk2>
          <a:srgbClr val="000000"/>
        </a:dk2>
        <a:lt2>
          <a:srgbClr val="B2B2B2"/>
        </a:lt2>
        <a:accent1>
          <a:srgbClr val="366629"/>
        </a:accent1>
        <a:accent2>
          <a:srgbClr val="735600"/>
        </a:accent2>
        <a:accent3>
          <a:srgbClr val="FFFFFF"/>
        </a:accent3>
        <a:accent4>
          <a:srgbClr val="000000"/>
        </a:accent4>
        <a:accent5>
          <a:srgbClr val="AEB8AC"/>
        </a:accent5>
        <a:accent6>
          <a:srgbClr val="684D00"/>
        </a:accent6>
        <a:hlink>
          <a:srgbClr val="000099"/>
        </a:hlink>
        <a:folHlink>
          <a:srgbClr val="801924"/>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ind_4634_slide</Template>
  <TotalTime>1367</TotalTime>
  <Words>2520</Words>
  <Application>Microsoft Office PowerPoint</Application>
  <PresentationFormat>Экран (4:3)</PresentationFormat>
  <Paragraphs>237</Paragraphs>
  <Slides>49</Slides>
  <Notes>0</Notes>
  <HiddenSlides>0</HiddenSlides>
  <MMClips>0</MMClips>
  <ScaleCrop>false</ScaleCrop>
  <HeadingPairs>
    <vt:vector size="6" baseType="variant">
      <vt:variant>
        <vt:lpstr>Использованные шрифты</vt:lpstr>
      </vt:variant>
      <vt:variant>
        <vt:i4>2</vt:i4>
      </vt:variant>
      <vt:variant>
        <vt:lpstr>Шаблон оформления</vt:lpstr>
      </vt:variant>
      <vt:variant>
        <vt:i4>3</vt:i4>
      </vt:variant>
      <vt:variant>
        <vt:lpstr>Заголовки слайдов</vt:lpstr>
      </vt:variant>
      <vt:variant>
        <vt:i4>49</vt:i4>
      </vt:variant>
    </vt:vector>
  </HeadingPairs>
  <TitlesOfParts>
    <vt:vector size="54" baseType="lpstr">
      <vt:lpstr>Arial</vt:lpstr>
      <vt:lpstr>Times New Roman</vt:lpstr>
      <vt:lpstr>ind_4634_slide</vt:lpstr>
      <vt:lpstr>1_Default Design</vt:lpstr>
      <vt:lpstr>1_Default Design</vt:lpstr>
      <vt:lpstr>Нормативно-правова база виборчого процесу. Діяльність Центральної виборчої комісії</vt:lpstr>
      <vt:lpstr>План</vt:lpstr>
      <vt:lpstr>Нормативно-правова база виборчого процесу</vt:lpstr>
      <vt:lpstr>Основні законодавчі акти для виборчого процесу</vt:lpstr>
      <vt:lpstr>Основні законодавчі акти для виборчого процесу</vt:lpstr>
      <vt:lpstr>Основні законодавчі акти для виборчого процесу</vt:lpstr>
      <vt:lpstr>Основні законодавчі акти для виборчого процесу</vt:lpstr>
      <vt:lpstr>Основні законодавчі акти для виборчого процесу</vt:lpstr>
      <vt:lpstr>Основні законодавчі акти для виборчого процесу</vt:lpstr>
      <vt:lpstr>Основні законодавчі акти для виборчого процесу</vt:lpstr>
      <vt:lpstr>Основні законодавчі акти для виборчого процесу</vt:lpstr>
      <vt:lpstr>Основні законодавчі акти для виборчого процесу</vt:lpstr>
      <vt:lpstr>Основні законодавчі акти для виборчого процесу</vt:lpstr>
      <vt:lpstr>Основні законодавчі акти для виборчого процесу</vt:lpstr>
      <vt:lpstr>Основні законодавчі акти для виборчого процесу</vt:lpstr>
      <vt:lpstr>Основні законодавчі акти для виборчого процесу</vt:lpstr>
      <vt:lpstr>Основні законодавчі акти для виборчого процесу</vt:lpstr>
      <vt:lpstr>Основні законодавчі акти для виборчого процесу</vt:lpstr>
      <vt:lpstr>Основні законодавчі акти для виборчого процесу</vt:lpstr>
      <vt:lpstr>Інші законодавчі акти, що впливають на організацію виборчого процесу</vt:lpstr>
      <vt:lpstr>Інші законодавчі акти, що впливають на організацію виборчого процесу</vt:lpstr>
      <vt:lpstr>Інші законодавчі акти, що впливають на організацію виборчого процесу</vt:lpstr>
      <vt:lpstr>Інші законодавчі акти, що впливають на організацію виборчого процесу</vt:lpstr>
      <vt:lpstr>Інші законодавчі акти, що впливають на організацію виборчого процесу</vt:lpstr>
      <vt:lpstr>Інші законодавчі акти, що впливають на організацію виборчого процесу</vt:lpstr>
      <vt:lpstr>Інші законодавчі акти, що впливають на організацію виборчого процесу</vt:lpstr>
      <vt:lpstr>Слайд 27</vt:lpstr>
      <vt:lpstr> Порушення законодавства про вибори</vt:lpstr>
      <vt:lpstr>Центральна виборча комісія:  статус, повноваження, діяльність</vt:lpstr>
      <vt:lpstr>Слайд 30</vt:lpstr>
      <vt:lpstr>Центральна виборча комісія:  статус, повноваження, діяльність</vt:lpstr>
      <vt:lpstr>Центральна виборча комісія:  статус, повноваження, діяльність</vt:lpstr>
      <vt:lpstr>Центральна виборча комісія:  статус, повноваження, діяльність</vt:lpstr>
      <vt:lpstr>Центральна виборча комісія:  статус, повноваження, діяльність</vt:lpstr>
      <vt:lpstr>Центральна виборча комісія:  статус, повноваження, діяльність</vt:lpstr>
      <vt:lpstr>Центральна виборча комісія:  статус, повноваження, діяльність</vt:lpstr>
      <vt:lpstr>Центральна виборча комісія:  статус, повноваження, діяльність</vt:lpstr>
      <vt:lpstr>Центральна виборча комісія:  статус, повноваження, діяльність</vt:lpstr>
      <vt:lpstr>Центральна виборча комісія:  статус, повноваження, діяльність</vt:lpstr>
      <vt:lpstr>Центральна виборча комісія:  статус, повноваження, діяльність</vt:lpstr>
      <vt:lpstr>Центральна виборча комісія:  статус, повноваження, діяльність</vt:lpstr>
      <vt:lpstr>Центральна виборча комісія:  статус, повноваження, діяльність</vt:lpstr>
      <vt:lpstr>Слайд 43</vt:lpstr>
      <vt:lpstr>Слайд 44</vt:lpstr>
      <vt:lpstr>Слайд 45</vt:lpstr>
      <vt:lpstr>Слайд 46</vt:lpstr>
      <vt:lpstr>Центральна виборча комісія:  статус, повноваження, діяльність</vt:lpstr>
      <vt:lpstr>Слайд 48</vt:lpstr>
      <vt:lpstr>Бліц-опитування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Вибори Президента України</dc:title>
  <dc:creator>Анюта</dc:creator>
  <cp:lastModifiedBy>ounb2</cp:lastModifiedBy>
  <cp:revision>221</cp:revision>
  <dcterms:created xsi:type="dcterms:W3CDTF">2014-08-27T13:52:07Z</dcterms:created>
  <dcterms:modified xsi:type="dcterms:W3CDTF">2014-11-13T08:52:26Z</dcterms:modified>
</cp:coreProperties>
</file>