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46"/>
  </p:notesMasterIdLst>
  <p:sldIdLst>
    <p:sldId id="301" r:id="rId3"/>
    <p:sldId id="257" r:id="rId4"/>
    <p:sldId id="290" r:id="rId5"/>
    <p:sldId id="260" r:id="rId6"/>
    <p:sldId id="330" r:id="rId7"/>
    <p:sldId id="331" r:id="rId8"/>
    <p:sldId id="329" r:id="rId9"/>
    <p:sldId id="300" r:id="rId10"/>
    <p:sldId id="328" r:id="rId11"/>
    <p:sldId id="264" r:id="rId12"/>
    <p:sldId id="309" r:id="rId13"/>
    <p:sldId id="308" r:id="rId14"/>
    <p:sldId id="310" r:id="rId15"/>
    <p:sldId id="292" r:id="rId16"/>
    <p:sldId id="266" r:id="rId17"/>
    <p:sldId id="332" r:id="rId18"/>
    <p:sldId id="311" r:id="rId19"/>
    <p:sldId id="312" r:id="rId20"/>
    <p:sldId id="333" r:id="rId21"/>
    <p:sldId id="302" r:id="rId22"/>
    <p:sldId id="334" r:id="rId23"/>
    <p:sldId id="313" r:id="rId24"/>
    <p:sldId id="326" r:id="rId25"/>
    <p:sldId id="335" r:id="rId26"/>
    <p:sldId id="314" r:id="rId27"/>
    <p:sldId id="315" r:id="rId28"/>
    <p:sldId id="337" r:id="rId29"/>
    <p:sldId id="316" r:id="rId30"/>
    <p:sldId id="317" r:id="rId31"/>
    <p:sldId id="318" r:id="rId32"/>
    <p:sldId id="319" r:id="rId33"/>
    <p:sldId id="320" r:id="rId34"/>
    <p:sldId id="321" r:id="rId35"/>
    <p:sldId id="338" r:id="rId36"/>
    <p:sldId id="322" r:id="rId37"/>
    <p:sldId id="294" r:id="rId38"/>
    <p:sldId id="323" r:id="rId39"/>
    <p:sldId id="324" r:id="rId40"/>
    <p:sldId id="336" r:id="rId41"/>
    <p:sldId id="325" r:id="rId42"/>
    <p:sldId id="297" r:id="rId43"/>
    <p:sldId id="339" r:id="rId44"/>
    <p:sldId id="327" r:id="rId4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66FF"/>
    <a:srgbClr val="3366FF"/>
    <a:srgbClr val="0099FF"/>
    <a:srgbClr val="00CCFF"/>
    <a:srgbClr val="FFFF00"/>
    <a:srgbClr val="00FFFF"/>
    <a:srgbClr val="17D5E9"/>
    <a:srgbClr val="3399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Помірний стиль 2 –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97" autoAdjust="0"/>
    <p:restoredTop sz="94576" autoAdjust="0"/>
  </p:normalViewPr>
  <p:slideViewPr>
    <p:cSldViewPr snapToGrid="0">
      <p:cViewPr>
        <p:scale>
          <a:sx n="60" d="100"/>
          <a:sy n="60" d="100"/>
        </p:scale>
        <p:origin x="-102" y="-3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789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A6FDE0D0-9547-442A-8FC0-1CD7AFBAE7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01925" y="2130425"/>
            <a:ext cx="4800600" cy="1470025"/>
          </a:xfrm>
        </p:spPr>
        <p:txBody>
          <a:bodyPr/>
          <a:lstStyle>
            <a:lvl1pPr>
              <a:buClr>
                <a:srgbClr val="FFFFFF"/>
              </a:buClr>
              <a:defRPr/>
            </a:lvl1pPr>
          </a:lstStyle>
          <a:p>
            <a:pPr lvl="0"/>
            <a:r>
              <a:rPr lang="ru-RU" noProof="0" smtClean="0"/>
              <a:t>Образец заголовка</a:t>
            </a:r>
            <a:endParaRPr lang="en-US" noProof="0" smtClean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701925" y="3886200"/>
            <a:ext cx="4114800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1DFFF-C532-48F0-9D75-104DF03B27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35BA5C-0198-47F8-86A2-90C9130C30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439025" y="274638"/>
            <a:ext cx="15811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693988" y="274638"/>
            <a:ext cx="4592637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E83E0-9992-4BE6-97FE-E73924D6E7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uk-UA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55613" y="2130425"/>
            <a:ext cx="7313612" cy="1470025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455613" y="3886200"/>
            <a:ext cx="7313612" cy="1752600"/>
          </a:xfrm>
        </p:spPr>
        <p:txBody>
          <a:bodyPr/>
          <a:lstStyle>
            <a:lvl1pPr marL="0" indent="0">
              <a:buClr>
                <a:srgbClr val="FFFFFF"/>
              </a:buClr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94660A-3AE2-406B-B2D1-3CD6588DB5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13C51F-C919-4413-BF9D-A460858693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726BC5-BA21-441E-A202-551DEE8E7C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5613" y="1600200"/>
            <a:ext cx="403701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70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9EEDC3-7F2E-4848-B60C-D4C842BAE5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A2AE16-4BE0-4A35-8E3C-906BC258AE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E8272-E3DA-4A39-B992-21BD15E62F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DE981-311E-4D7F-806D-87141781CF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3DA3DB-502F-4D5E-A758-E0EC3CF713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36203D-220C-477B-A438-3D57DA1281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B234C8-E223-4A71-9391-764FD14325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1419A-3BF4-4BE1-AD1A-B103BFDCD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274638"/>
            <a:ext cx="20558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5613" y="274638"/>
            <a:ext cx="6018212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9F361-E0D6-4A08-A6B9-60F05E3AB4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DF838F-9A8E-4A8A-A90F-1557938FE4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693988" y="1600200"/>
            <a:ext cx="30861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932488" y="1600200"/>
            <a:ext cx="3087687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5D09EF-DEBF-4F3B-8679-F3AD54333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6C712C-CAAE-4DDB-9BC8-F09586EA6B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AAD7C-FDE4-4FAE-9829-E6689EAC9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40AAE6-D88F-49CA-8736-B17A760769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DA568-0BE0-45FB-92FE-7078CF4819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uk-UA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4A17D-14C6-4094-925F-607E93281FA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ags" Target="../tags/tag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CCFF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2703513" y="274638"/>
            <a:ext cx="631666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2693988" y="1600200"/>
            <a:ext cx="632618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F5689501-7181-42D2-B8CC-0CC1202A62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00CCFF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36525" y="136525"/>
            <a:ext cx="8866188" cy="6581775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uk-UA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title"/>
            <p:custDataLst>
              <p:tags r:id="rId13"/>
            </p:custDataLst>
          </p:nvPr>
        </p:nvSpPr>
        <p:spPr bwMode="auto">
          <a:xfrm>
            <a:off x="455613" y="274638"/>
            <a:ext cx="82264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body" idx="1"/>
            <p:custDataLst>
              <p:tags r:id="rId14"/>
            </p:custDataLst>
          </p:nvPr>
        </p:nvSpPr>
        <p:spPr bwMode="auto">
          <a:xfrm>
            <a:off x="455613" y="1600200"/>
            <a:ext cx="8226425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94F1430-5B8E-433C-B645-A04A14FEC3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buClr>
          <a:schemeClr val="tx1"/>
        </a:buClr>
        <a:defRPr sz="32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rv.gov.ua/portal/!cm_core.cm_index?option=ext_dvk&amp;pid100=48&amp;pf5271=128&amp;prejim=3" TargetMode="External"/><Relationship Id="rId7" Type="http://schemas.openxmlformats.org/officeDocument/2006/relationships/hyperlink" Target="https://www.drv.gov.ua/portal/!cm_core.cm_index?option=ext_dvk&amp;pid100=48&amp;pf5271=132&amp;prejim=3" TargetMode="External"/><Relationship Id="rId2" Type="http://schemas.openxmlformats.org/officeDocument/2006/relationships/hyperlink" Target="https://www.drv.gov.ua/portal/!cm_core.cm_index?option=ext_dvk&amp;pid100=48&amp;pf5271=127&amp;prejim=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drv.gov.ua/portal/!cm_core.cm_index?option=ext_dvk&amp;pid100=48&amp;pf5271=131&amp;prejim=3" TargetMode="External"/><Relationship Id="rId5" Type="http://schemas.openxmlformats.org/officeDocument/2006/relationships/hyperlink" Target="https://www.drv.gov.ua/portal/!cm_core.cm_index?option=ext_dvk&amp;pid100=48&amp;pf5271=130&amp;prejim=3" TargetMode="External"/><Relationship Id="rId4" Type="http://schemas.openxmlformats.org/officeDocument/2006/relationships/hyperlink" Target="https://www.drv.gov.ua/portal/!cm_core.cm_index?option=ext_dvk&amp;pid100=48&amp;pf5271=129&amp;prejim=3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vk.gov.ua/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36825" y="6164263"/>
            <a:ext cx="64897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i="1" dirty="0">
              <a:solidFill>
                <a:schemeClr val="tx1"/>
              </a:solidFill>
            </a:endParaRP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63750" y="3224213"/>
            <a:ext cx="5092700" cy="2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8" name="Rectangle 2"/>
          <p:cNvSpPr>
            <a:spLocks noChangeArrowheads="1"/>
          </p:cNvSpPr>
          <p:nvPr/>
        </p:nvSpPr>
        <p:spPr bwMode="auto">
          <a:xfrm>
            <a:off x="755650" y="0"/>
            <a:ext cx="7551738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ctr">
              <a:buClr>
                <a:srgbClr val="FFFFFF"/>
              </a:buClr>
            </a:pPr>
            <a:r>
              <a:rPr lang="uk-UA" sz="3800" b="1"/>
              <a:t>Тема. Вибори як елемент демократії. Виборчі права громадян України та механізми їхньої реалізації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0"/>
            <a:ext cx="8783637" cy="728663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Соціальне призначення виборів</a:t>
            </a:r>
            <a:r>
              <a:rPr lang="ru-RU" sz="2800" smtClean="0"/>
              <a:t> </a:t>
            </a:r>
            <a:endParaRPr lang="uk-UA" sz="2800" smtClean="0"/>
          </a:p>
        </p:txBody>
      </p:sp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1325" y="1377950"/>
            <a:ext cx="8270875" cy="43434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smtClean="0"/>
              <a:t>				</a:t>
            </a:r>
            <a:r>
              <a:rPr lang="ru-RU" b="1" smtClean="0"/>
              <a:t>Легітимізація влади</a:t>
            </a:r>
          </a:p>
          <a:p>
            <a:pPr eaLnBrk="1" hangingPunct="1">
              <a:buFontTx/>
              <a:buNone/>
            </a:pPr>
            <a:endParaRPr lang="ru-RU" b="1" smtClean="0"/>
          </a:p>
          <a:p>
            <a:pPr algn="just" eaLnBrk="1" hangingPunct="1"/>
            <a:r>
              <a:rPr lang="ru-RU" sz="2200" smtClean="0"/>
              <a:t>У демократичному суспільстві вибори є одним з найважливіших інститутів легітимізації існуючої політичної системи і політичного режиму. </a:t>
            </a:r>
          </a:p>
          <a:p>
            <a:pPr algn="just" eaLnBrk="1" hangingPunct="1"/>
            <a:r>
              <a:rPr lang="ru-RU" sz="2200" smtClean="0"/>
              <a:t>Сам факт участі громадян у виборах зазвичай означає прийняття ними даного типу політичної системи, політичного режиму, правил формування органів влади незалежно від ставлення населення до конкретних посадових осіб, уряду і правлячих партій. </a:t>
            </a:r>
          </a:p>
          <a:p>
            <a:pPr eaLnBrk="1" hangingPunct="1"/>
            <a:endParaRPr lang="uk-UA" sz="220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0"/>
            <a:ext cx="8783637" cy="728663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Соціальне призначення виборів</a:t>
            </a:r>
            <a:r>
              <a:rPr lang="ru-RU" sz="2800" smtClean="0"/>
              <a:t> </a:t>
            </a:r>
            <a:endParaRPr lang="uk-UA" sz="2800" smtClean="0"/>
          </a:p>
        </p:txBody>
      </p:sp>
      <p:sp>
        <p:nvSpPr>
          <p:cNvPr id="368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82613" y="1031875"/>
            <a:ext cx="7980362" cy="434181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smtClean="0"/>
              <a:t>Забезпечення наступності існування влади,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b="1" smtClean="0"/>
              <a:t>селекція політичних керівників 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b="1" smtClean="0"/>
          </a:p>
          <a:p>
            <a:pPr algn="just" eaLnBrk="1" hangingPunct="1">
              <a:lnSpc>
                <a:spcPct val="90000"/>
              </a:lnSpc>
            </a:pPr>
            <a:r>
              <a:rPr lang="ru-RU" smtClean="0"/>
              <a:t>Вибори це спосіб зміни політичних еліт, передача влади від одних людей до інших мирним демократичним шляхом через волевиявлення народу. </a:t>
            </a:r>
          </a:p>
          <a:p>
            <a:pPr algn="just" eaLnBrk="1" hangingPunct="1">
              <a:lnSpc>
                <a:spcPct val="90000"/>
              </a:lnSpc>
            </a:pPr>
            <a:r>
              <a:rPr lang="ru-RU" smtClean="0"/>
              <a:t>У результаті виборів оновлюється склад правлячої політичної еліти та опозиційної еліти, змінюється політична вага партій та їх представників, створюється можливість входження у правлячу політичну еліту громадян. </a:t>
            </a:r>
          </a:p>
          <a:p>
            <a:pPr algn="just" eaLnBrk="1" hangingPunct="1">
              <a:lnSpc>
                <a:spcPct val="90000"/>
              </a:lnSpc>
            </a:pPr>
            <a:endParaRPr lang="uk-UA" sz="200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0"/>
            <a:ext cx="8783637" cy="728663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Соціальне призначення виборів</a:t>
            </a:r>
            <a:r>
              <a:rPr lang="ru-RU" sz="2800" smtClean="0"/>
              <a:t> </a:t>
            </a:r>
            <a:endParaRPr lang="uk-UA" sz="2800" smtClean="0"/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8950" y="1008063"/>
            <a:ext cx="8339138" cy="55562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smtClean="0"/>
              <a:t>		    </a:t>
            </a:r>
            <a:r>
              <a:rPr lang="ru-RU" sz="2000" b="1" smtClean="0"/>
              <a:t> </a:t>
            </a:r>
            <a:r>
              <a:rPr lang="ru-RU" sz="2200" b="1" smtClean="0"/>
              <a:t>Формування і вираження суспільної думки, </a:t>
            </a:r>
          </a:p>
          <a:p>
            <a:pPr eaLnBrk="1" hangingPunct="1">
              <a:buFontTx/>
              <a:buNone/>
            </a:pPr>
            <a:r>
              <a:rPr lang="ru-RU" sz="2200" b="1" smtClean="0"/>
              <a:t>		набуття громадянами політичних навичок і досвіду</a:t>
            </a:r>
            <a:endParaRPr lang="en-US" sz="2200" b="1" smtClean="0"/>
          </a:p>
          <a:p>
            <a:pPr eaLnBrk="1" hangingPunct="1">
              <a:buFontTx/>
              <a:buNone/>
            </a:pPr>
            <a:endParaRPr lang="ru-RU" sz="2200" b="1" smtClean="0"/>
          </a:p>
          <a:p>
            <a:pPr algn="just" eaLnBrk="1" hangingPunct="1"/>
            <a:r>
              <a:rPr lang="ru-RU" sz="2200" smtClean="0"/>
              <a:t>У процесі виборів відбувається політична соціалізація населення, розвиток його політичної свідомості та політичної участі.</a:t>
            </a:r>
          </a:p>
          <a:p>
            <a:pPr algn="just" eaLnBrk="1" hangingPunct="1"/>
            <a:r>
              <a:rPr lang="ru-RU" sz="2200" smtClean="0"/>
              <a:t>У ході виборчого процесу різко розширюється потік політичної інформації і пропаганди, активізується різноманітна політико-освітня робота, концентрується увага людей на актуальних політичних проблемах та альтернативних шляхах їх вирішення. </a:t>
            </a:r>
            <a:endParaRPr lang="en-US" sz="2200" smtClean="0"/>
          </a:p>
          <a:p>
            <a:pPr algn="just" eaLnBrk="1" hangingPunct="1">
              <a:buFontTx/>
              <a:buNone/>
            </a:pPr>
            <a:r>
              <a:rPr lang="en-US" sz="2200" smtClean="0"/>
              <a:t>	</a:t>
            </a:r>
            <a:r>
              <a:rPr lang="ru-RU" sz="2200" smtClean="0"/>
              <a:t>Тому в цей період громадяни особливо інтенсивно засвоюють політичні</a:t>
            </a:r>
            <a:r>
              <a:rPr lang="en-US" sz="2200" smtClean="0"/>
              <a:t> </a:t>
            </a:r>
            <a:r>
              <a:rPr lang="ru-RU" sz="2200" smtClean="0"/>
              <a:t>цінності та норми, набувають політичні навички та досвід.</a:t>
            </a:r>
            <a:endParaRPr lang="uk-UA" sz="220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Заголовок 1"/>
          <p:cNvSpPr>
            <a:spLocks noGrp="1"/>
          </p:cNvSpPr>
          <p:nvPr>
            <p:ph type="title"/>
          </p:nvPr>
        </p:nvSpPr>
        <p:spPr>
          <a:xfrm>
            <a:off x="682625" y="0"/>
            <a:ext cx="8069263" cy="1143000"/>
          </a:xfrm>
        </p:spPr>
        <p:txBody>
          <a:bodyPr/>
          <a:lstStyle/>
          <a:p>
            <a:pPr algn="ctr" eaLnBrk="1" hangingPunct="1"/>
            <a:r>
              <a:rPr lang="uk-UA" b="1" smtClean="0"/>
              <a:t>    </a:t>
            </a:r>
            <a:r>
              <a:rPr lang="uk-UA" sz="3000" b="1" smtClean="0"/>
              <a:t>Вибори як елемент </a:t>
            </a:r>
            <a:r>
              <a:rPr lang="ru-RU" sz="3000" b="1" smtClean="0"/>
              <a:t>демократичного </a:t>
            </a:r>
            <a:br>
              <a:rPr lang="ru-RU" sz="3000" b="1" smtClean="0"/>
            </a:br>
            <a:r>
              <a:rPr lang="ru-RU" sz="3000" b="1" smtClean="0"/>
              <a:t>політичного процесу</a:t>
            </a:r>
          </a:p>
        </p:txBody>
      </p:sp>
      <p:sp>
        <p:nvSpPr>
          <p:cNvPr id="38914" name="Содержимое 2"/>
          <p:cNvSpPr>
            <a:spLocks noGrp="1"/>
          </p:cNvSpPr>
          <p:nvPr>
            <p:ph idx="1"/>
          </p:nvPr>
        </p:nvSpPr>
        <p:spPr>
          <a:xfrm>
            <a:off x="758825" y="1543050"/>
            <a:ext cx="7778750" cy="4525963"/>
          </a:xfrm>
        </p:spPr>
        <p:txBody>
          <a:bodyPr/>
          <a:lstStyle/>
          <a:p>
            <a:pPr algn="just" eaLnBrk="1" hangingPunct="1"/>
            <a:r>
              <a:rPr lang="ru-RU" b="1" smtClean="0"/>
              <a:t> Термін «вибори» </a:t>
            </a:r>
            <a:r>
              <a:rPr lang="ru-RU" smtClean="0"/>
              <a:t>- процес, у результаті якого певна спільність людей, почасти організована у політичне об’єднання, шляхом голосування формує державний орган чи заповнює вакантну виборну посаду. </a:t>
            </a:r>
          </a:p>
          <a:p>
            <a:pPr algn="just" eaLnBrk="1" hangingPunct="1"/>
            <a:endParaRPr lang="ru-RU" smtClean="0"/>
          </a:p>
          <a:p>
            <a:pPr algn="just" eaLnBrk="1" hangingPunct="1"/>
            <a:r>
              <a:rPr lang="ru-RU" smtClean="0"/>
              <a:t>   Утворені у результаті виборів органи або обрані посадові особи набувають права під час виконання своїх функцій виступати від імені певної спільноти людей і наділяються повноваженнями приймати загальнообов’язкові рішення.  </a:t>
            </a:r>
          </a:p>
          <a:p>
            <a:pPr eaLnBrk="1" hangingPunct="1"/>
            <a:endParaRPr lang="ru-R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0"/>
            <a:ext cx="8783637" cy="1122363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Виборча система</a:t>
            </a:r>
            <a:r>
              <a:rPr lang="uk-UA" sz="3000" b="1" smtClean="0"/>
              <a:t>. Функції і типи виборчої системи</a:t>
            </a:r>
            <a:endParaRPr lang="uk-UA" sz="3000" smtClean="0"/>
          </a:p>
        </p:txBody>
      </p:sp>
      <p:pic>
        <p:nvPicPr>
          <p:cNvPr id="39938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81163"/>
            <a:ext cx="9144000" cy="517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315913"/>
            <a:ext cx="8783637" cy="981075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Виборча система</a:t>
            </a:r>
            <a:r>
              <a:rPr lang="uk-UA" sz="3000" b="1" smtClean="0"/>
              <a:t>.</a:t>
            </a:r>
            <a:r>
              <a:rPr lang="en-US" sz="3000" b="1" smtClean="0"/>
              <a:t/>
            </a:r>
            <a:br>
              <a:rPr lang="en-US" sz="3000" b="1" smtClean="0"/>
            </a:br>
            <a:r>
              <a:rPr lang="uk-UA" sz="3000" b="1" smtClean="0"/>
              <a:t> Функції і типи виборчої системи</a:t>
            </a:r>
            <a:endParaRPr lang="uk-UA" sz="3000" smtClean="0"/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836738"/>
            <a:ext cx="8040688" cy="4705350"/>
          </a:xfrm>
        </p:spPr>
        <p:txBody>
          <a:bodyPr/>
          <a:lstStyle/>
          <a:p>
            <a:pPr algn="just" eaLnBrk="1" hangingPunct="1"/>
            <a:r>
              <a:rPr lang="ru-RU" smtClean="0"/>
              <a:t>Ст. 69 Конституції України зазначає, що в Україні народне волевиявлення здійснюється через вибори, референдум та інші форми безпосередньої демократії. </a:t>
            </a:r>
          </a:p>
          <a:p>
            <a:pPr algn="just" eaLnBrk="1" hangingPunct="1"/>
            <a:r>
              <a:rPr lang="ru-RU" smtClean="0"/>
              <a:t>Вибори є способом формування вищих органів влади України шляхом голосування. </a:t>
            </a:r>
            <a:r>
              <a:rPr lang="uk-UA" smtClean="0"/>
              <a:t>У нашій державі за допомогою виборів громадяни обирають такі виборні органи і посади: Верховну Раду України, Президента України, обласні, районні, міські, селищні та сільські ради, міських, сільських і селищних голів.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219075" y="0"/>
            <a:ext cx="8783638" cy="981075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Виборча система</a:t>
            </a:r>
            <a:r>
              <a:rPr lang="uk-UA" sz="3000" b="1" smtClean="0"/>
              <a:t>. Правова база.</a:t>
            </a:r>
            <a:endParaRPr lang="uk-UA" sz="3000" smtClean="0"/>
          </a:p>
        </p:txBody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31825" y="1395413"/>
            <a:ext cx="8040688" cy="4705350"/>
          </a:xfrm>
        </p:spPr>
        <p:txBody>
          <a:bodyPr/>
          <a:lstStyle/>
          <a:p>
            <a:pPr algn="just" eaLnBrk="1" hangingPunct="1">
              <a:defRPr/>
            </a:pPr>
            <a:r>
              <a:rPr lang="uk-UA" sz="2000" b="1" dirty="0" smtClean="0"/>
              <a:t> Конституція України</a:t>
            </a:r>
            <a:endParaRPr lang="uk-UA" sz="2000" b="1" dirty="0"/>
          </a:p>
          <a:p>
            <a:pPr algn="just" eaLnBrk="1" hangingPunct="1">
              <a:defRPr/>
            </a:pPr>
            <a:endParaRPr lang="uk-UA" sz="2000" b="1" dirty="0" smtClean="0"/>
          </a:p>
          <a:p>
            <a:pPr marL="0" indent="0" algn="just" eaLnBrk="1" hangingPunct="1">
              <a:buFontTx/>
              <a:buNone/>
              <a:defRPr/>
            </a:pPr>
            <a:r>
              <a:rPr lang="uk-UA" b="1" dirty="0" smtClean="0"/>
              <a:t>Закони України: </a:t>
            </a:r>
          </a:p>
          <a:p>
            <a:pPr marL="0" indent="0" algn="just" eaLnBrk="1" hangingPunct="1">
              <a:buFontTx/>
              <a:buNone/>
              <a:defRPr/>
            </a:pPr>
            <a:endParaRPr lang="uk-UA" sz="2000" b="1" dirty="0" smtClean="0"/>
          </a:p>
          <a:p>
            <a:pPr algn="just" eaLnBrk="1" hangingPunct="1">
              <a:defRPr/>
            </a:pPr>
            <a:r>
              <a:rPr lang="uk-UA" sz="2000" b="1" dirty="0" smtClean="0"/>
              <a:t> «Про вибори Президента України»</a:t>
            </a:r>
          </a:p>
          <a:p>
            <a:pPr algn="just" eaLnBrk="1" hangingPunct="1">
              <a:defRPr/>
            </a:pPr>
            <a:endParaRPr lang="uk-UA" sz="2000" b="1" dirty="0" smtClean="0"/>
          </a:p>
          <a:p>
            <a:pPr algn="just" eaLnBrk="1" hangingPunct="1">
              <a:defRPr/>
            </a:pPr>
            <a:r>
              <a:rPr lang="uk-UA" sz="2000" b="1" dirty="0" smtClean="0"/>
              <a:t> «Про вибори народних депутатів України»</a:t>
            </a:r>
          </a:p>
          <a:p>
            <a:pPr algn="just" eaLnBrk="1" hangingPunct="1">
              <a:defRPr/>
            </a:pPr>
            <a:endParaRPr lang="uk-UA" sz="2000" b="1" dirty="0" smtClean="0"/>
          </a:p>
          <a:p>
            <a:pPr algn="just" eaLnBrk="1" hangingPunct="1">
              <a:defRPr/>
            </a:pPr>
            <a:r>
              <a:rPr lang="uk-UA" sz="2000" b="1" dirty="0" smtClean="0"/>
              <a:t>«Про вибори депутатів Верховної Ради Автономної Республіки Крим, місцевих рад та сільських, селищних, міських голів»</a:t>
            </a:r>
            <a:endParaRPr lang="uk-UA" sz="1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1028700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Виборча система</a:t>
            </a:r>
            <a:r>
              <a:rPr lang="uk-UA" sz="3000" b="1" smtClean="0"/>
              <a:t>.</a:t>
            </a:r>
            <a:r>
              <a:rPr lang="en-US" sz="3000" b="1" smtClean="0"/>
              <a:t/>
            </a:r>
            <a:br>
              <a:rPr lang="en-US" sz="3000" b="1" smtClean="0"/>
            </a:br>
            <a:endParaRPr lang="uk-UA" sz="3000" smtClean="0"/>
          </a:p>
        </p:txBody>
      </p:sp>
      <p:sp>
        <p:nvSpPr>
          <p:cNvPr id="4301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09650" y="952500"/>
            <a:ext cx="7380288" cy="3932238"/>
          </a:xfrm>
        </p:spPr>
        <p:txBody>
          <a:bodyPr/>
          <a:lstStyle/>
          <a:p>
            <a:pPr eaLnBrk="1" hangingPunct="1"/>
            <a:endParaRPr lang="ru-RU" sz="1800" smtClean="0"/>
          </a:p>
          <a:p>
            <a:pPr algn="ctr" eaLnBrk="1" hangingPunct="1">
              <a:buFontTx/>
              <a:buNone/>
            </a:pPr>
            <a:endParaRPr lang="uk-UA" smtClean="0"/>
          </a:p>
          <a:p>
            <a:pPr algn="just" eaLnBrk="1" hangingPunct="1">
              <a:lnSpc>
                <a:spcPct val="150000"/>
              </a:lnSpc>
              <a:buFontTx/>
              <a:buNone/>
            </a:pPr>
            <a:r>
              <a:rPr lang="en-US" sz="2200" smtClean="0"/>
              <a:t>	</a:t>
            </a:r>
            <a:r>
              <a:rPr lang="uk-UA" sz="2200" smtClean="0"/>
              <a:t>Для того, щоб громадяни здійснювали своє волевиявлення через вибори, повинен існувати певний спосіб організації та проведення цих виборів, зафіксований у юридичних нормах, тобто порядок, за яким рішення виборців трансформуються у владні повноваження.</a:t>
            </a:r>
            <a:endParaRPr lang="uk-UA" sz="2200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0"/>
            <a:ext cx="8783637" cy="744538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Виборча система</a:t>
            </a:r>
            <a:r>
              <a:rPr lang="ru-RU" sz="3000" smtClean="0"/>
              <a:t> </a:t>
            </a:r>
            <a:r>
              <a:rPr lang="ru-RU" sz="3000" b="1" smtClean="0"/>
              <a:t>має забезпечувати:</a:t>
            </a:r>
            <a:endParaRPr lang="uk-UA" sz="3000" smtClean="0"/>
          </a:p>
        </p:txBody>
      </p:sp>
      <p:sp>
        <p:nvSpPr>
          <p:cNvPr id="3993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5450" y="879475"/>
            <a:ext cx="8261350" cy="5629275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  <a:defRPr/>
            </a:pPr>
            <a:r>
              <a:rPr lang="ru-RU" dirty="0" err="1" smtClean="0"/>
              <a:t>результативність</a:t>
            </a:r>
            <a:r>
              <a:rPr lang="ru-RU" dirty="0" smtClean="0"/>
              <a:t> </a:t>
            </a:r>
            <a:r>
              <a:rPr lang="ru-RU" dirty="0" err="1" smtClean="0"/>
              <a:t>виборів</a:t>
            </a:r>
            <a:r>
              <a:rPr lang="ru-RU" dirty="0" smtClean="0"/>
              <a:t>;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ru-RU" dirty="0" err="1" smtClean="0"/>
              <a:t>ефективність</a:t>
            </a:r>
            <a:r>
              <a:rPr lang="ru-RU" dirty="0" smtClean="0"/>
              <a:t> </a:t>
            </a:r>
            <a:r>
              <a:rPr lang="ru-RU" dirty="0" err="1" smtClean="0"/>
              <a:t>виборів</a:t>
            </a:r>
            <a:r>
              <a:rPr lang="ru-RU" dirty="0" smtClean="0"/>
              <a:t> –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результативних</a:t>
            </a:r>
            <a:r>
              <a:rPr lang="ru-RU" dirty="0" smtClean="0"/>
              <a:t> </a:t>
            </a:r>
            <a:r>
              <a:rPr lang="ru-RU" dirty="0" err="1" smtClean="0"/>
              <a:t>виборів</a:t>
            </a:r>
            <a:r>
              <a:rPr lang="ru-RU" dirty="0" smtClean="0"/>
              <a:t> у межах </a:t>
            </a:r>
            <a:r>
              <a:rPr lang="ru-RU" dirty="0" err="1" smtClean="0"/>
              <a:t>передбачених</a:t>
            </a:r>
            <a:r>
              <a:rPr lang="ru-RU" dirty="0" smtClean="0"/>
              <a:t> і </a:t>
            </a:r>
            <a:r>
              <a:rPr lang="ru-RU" dirty="0" err="1" smtClean="0"/>
              <a:t>виділених</a:t>
            </a:r>
            <a:r>
              <a:rPr lang="ru-RU" dirty="0" smtClean="0"/>
              <a:t> </a:t>
            </a:r>
            <a:r>
              <a:rPr lang="ru-RU" dirty="0" err="1" smtClean="0"/>
              <a:t>коштів</a:t>
            </a:r>
            <a:r>
              <a:rPr lang="ru-RU" dirty="0" smtClean="0"/>
              <a:t>;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ru-RU" dirty="0" smtClean="0"/>
              <a:t> </a:t>
            </a:r>
            <a:r>
              <a:rPr lang="ru-RU" dirty="0" err="1" smtClean="0"/>
              <a:t>структурування</a:t>
            </a:r>
            <a:r>
              <a:rPr lang="ru-RU" dirty="0" smtClean="0"/>
              <a:t> нового складу </a:t>
            </a:r>
            <a:r>
              <a:rPr lang="ru-RU" dirty="0" err="1" smtClean="0"/>
              <a:t>виборного</a:t>
            </a:r>
            <a:r>
              <a:rPr lang="ru-RU" dirty="0" smtClean="0"/>
              <a:t> органу;</a:t>
            </a:r>
          </a:p>
          <a:p>
            <a:pPr algn="just" eaLnBrk="1" hangingPunct="1">
              <a:lnSpc>
                <a:spcPct val="150000"/>
              </a:lnSpc>
              <a:defRPr/>
            </a:pPr>
            <a:r>
              <a:rPr lang="uk-UA" dirty="0" smtClean="0"/>
              <a:t> професіоналізм, порядність, чесність, відповідальність обраних осіб перед виборцями, що є важливим чинником забезпечення політичної стабільності і утвердження повноцінної демократії у суспільстві;</a:t>
            </a:r>
            <a:endParaRPr lang="ru-RU" dirty="0" smtClean="0"/>
          </a:p>
          <a:p>
            <a:pPr marL="0" indent="0" algn="just" eaLnBrk="1" hangingPunct="1">
              <a:lnSpc>
                <a:spcPct val="90000"/>
              </a:lnSpc>
              <a:buFontTx/>
              <a:buNone/>
              <a:defRPr/>
            </a:pPr>
            <a:endParaRPr lang="uk-UA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0"/>
            <a:ext cx="8783637" cy="744538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Виборча система</a:t>
            </a:r>
            <a:r>
              <a:rPr lang="ru-RU" sz="3000" smtClean="0"/>
              <a:t> </a:t>
            </a:r>
            <a:r>
              <a:rPr lang="ru-RU" sz="3000" b="1" smtClean="0"/>
              <a:t>має забезпечувати:</a:t>
            </a:r>
            <a:endParaRPr lang="uk-UA" sz="3000" smtClean="0"/>
          </a:p>
        </p:txBody>
      </p:sp>
      <p:sp>
        <p:nvSpPr>
          <p:cNvPr id="450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73113" y="1320800"/>
            <a:ext cx="7788275" cy="4875213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ru-RU" smtClean="0"/>
              <a:t>формування професійного виборного органу, здатного у повному обсязі реалізовувати ті завдання, які на нього покладені Конституцією України та іншими законами України;</a:t>
            </a:r>
          </a:p>
          <a:p>
            <a:pPr algn="just" eaLnBrk="1" hangingPunct="1">
              <a:lnSpc>
                <a:spcPct val="150000"/>
              </a:lnSpc>
            </a:pPr>
            <a:r>
              <a:rPr lang="ru-RU" smtClean="0"/>
              <a:t>усвідомлення більшістю виборців безпосередніх наслідків власного волевиявлення і довіра до результатів голосування.</a:t>
            </a:r>
            <a:endParaRPr lang="uk-UA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595312"/>
          </a:xfrm>
        </p:spPr>
        <p:txBody>
          <a:bodyPr/>
          <a:lstStyle/>
          <a:p>
            <a:pPr algn="ctr" eaLnBrk="1" hangingPunct="1"/>
            <a:r>
              <a:rPr lang="uk-UA" sz="3000" b="1" smtClean="0"/>
              <a:t>План</a:t>
            </a:r>
          </a:p>
        </p:txBody>
      </p:sp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3075" y="1492250"/>
            <a:ext cx="8056563" cy="4102100"/>
          </a:xfrm>
        </p:spPr>
        <p:txBody>
          <a:bodyPr/>
          <a:lstStyle/>
          <a:p>
            <a:pPr algn="just" eaLnBrk="1" hangingPunct="1"/>
            <a:r>
              <a:rPr lang="uk-UA" sz="2800" smtClean="0"/>
              <a:t>Вибори як елемент </a:t>
            </a:r>
            <a:r>
              <a:rPr lang="ru-RU" sz="2800" smtClean="0"/>
              <a:t>демократичного </a:t>
            </a:r>
            <a:r>
              <a:rPr lang="uk-UA" sz="2800" smtClean="0"/>
              <a:t>політичного процесу.</a:t>
            </a:r>
            <a:endParaRPr lang="ru-RU" sz="2800" smtClean="0"/>
          </a:p>
          <a:p>
            <a:pPr algn="just" eaLnBrk="1" hangingPunct="1"/>
            <a:r>
              <a:rPr lang="uk-UA" sz="2800" smtClean="0"/>
              <a:t>Виборча</a:t>
            </a:r>
            <a:r>
              <a:rPr lang="ru-RU" sz="2800" smtClean="0"/>
              <a:t> система</a:t>
            </a:r>
            <a:r>
              <a:rPr lang="uk-UA" sz="2800" smtClean="0"/>
              <a:t>. Функції і типи виборчої системи.</a:t>
            </a:r>
            <a:endParaRPr lang="ru-RU" sz="2800" smtClean="0"/>
          </a:p>
          <a:p>
            <a:pPr algn="just" eaLnBrk="1" hangingPunct="1"/>
            <a:r>
              <a:rPr lang="uk-UA" sz="2800" smtClean="0"/>
              <a:t>Виборчі права громадян України та принципи виборів.</a:t>
            </a:r>
            <a:endParaRPr lang="ru-RU" sz="2800" smtClean="0"/>
          </a:p>
          <a:p>
            <a:pPr algn="just" eaLnBrk="1" hangingPunct="1"/>
            <a:r>
              <a:rPr lang="uk-UA" sz="2800" smtClean="0"/>
              <a:t>Інституційний механізм забезпечення виборчих прав громадян.</a:t>
            </a:r>
            <a:endParaRPr lang="ru-RU" sz="2800" smtClean="0"/>
          </a:p>
          <a:p>
            <a:pPr algn="just" eaLnBrk="1" hangingPunct="1"/>
            <a:endParaRPr lang="uk-UA" sz="2800" smtClean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28663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Типи виборчої системи</a:t>
            </a:r>
            <a:endParaRPr lang="uk-UA" sz="3000" b="1" smtClean="0"/>
          </a:p>
        </p:txBody>
      </p:sp>
      <p:sp>
        <p:nvSpPr>
          <p:cNvPr id="409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01638" y="1031875"/>
            <a:ext cx="8302625" cy="5210175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ru-RU" sz="2200" dirty="0" smtClean="0"/>
              <a:t>	</a:t>
            </a:r>
            <a:r>
              <a:rPr lang="ru-RU" sz="2200" dirty="0" err="1" smtClean="0"/>
              <a:t>Типи</a:t>
            </a:r>
            <a:r>
              <a:rPr lang="ru-RU" sz="2200" dirty="0" smtClean="0"/>
              <a:t> </a:t>
            </a:r>
            <a:r>
              <a:rPr lang="ru-RU" sz="2200" dirty="0" err="1" smtClean="0"/>
              <a:t>виборчої</a:t>
            </a:r>
            <a:r>
              <a:rPr lang="ru-RU" sz="2200" dirty="0" smtClean="0"/>
              <a:t> </a:t>
            </a:r>
            <a:r>
              <a:rPr lang="ru-RU" sz="2200" dirty="0" err="1" smtClean="0"/>
              <a:t>системи</a:t>
            </a:r>
            <a:r>
              <a:rPr lang="ru-RU" sz="2200" dirty="0" smtClean="0"/>
              <a:t> </a:t>
            </a:r>
            <a:r>
              <a:rPr lang="ru-RU" sz="2200" dirty="0" err="1" smtClean="0"/>
              <a:t>залежать</a:t>
            </a:r>
            <a:r>
              <a:rPr lang="ru-RU" sz="2200" dirty="0" smtClean="0"/>
              <a:t> </a:t>
            </a:r>
            <a:r>
              <a:rPr lang="ru-RU" sz="2200" dirty="0" err="1" smtClean="0"/>
              <a:t>від</a:t>
            </a:r>
            <a:r>
              <a:rPr lang="ru-RU" sz="2200" dirty="0" smtClean="0"/>
              <a:t> низки </a:t>
            </a:r>
            <a:r>
              <a:rPr lang="ru-RU" sz="2200" dirty="0" err="1" smtClean="0"/>
              <a:t>елементів</a:t>
            </a:r>
            <a:r>
              <a:rPr lang="ru-RU" sz="2200" dirty="0" smtClean="0"/>
              <a:t>:</a:t>
            </a:r>
          </a:p>
          <a:p>
            <a:pPr algn="just" eaLnBrk="1" hangingPunct="1">
              <a:buFontTx/>
              <a:buNone/>
              <a:defRPr/>
            </a:pPr>
            <a:endParaRPr lang="ru-RU" sz="2200" dirty="0" smtClean="0"/>
          </a:p>
          <a:p>
            <a:pPr marL="914400" lvl="1" indent="-457200" algn="just" eaLnBrk="1" hangingPunct="1">
              <a:buFontTx/>
              <a:buAutoNum type="arabicParenR"/>
              <a:defRPr/>
            </a:pPr>
            <a:r>
              <a:rPr lang="ru-RU" sz="2200" dirty="0" err="1" smtClean="0"/>
              <a:t>кількісного</a:t>
            </a:r>
            <a:r>
              <a:rPr lang="ru-RU" sz="2200" dirty="0" smtClean="0"/>
              <a:t> </a:t>
            </a:r>
            <a:r>
              <a:rPr lang="ru-RU" sz="2200" dirty="0" err="1" smtClean="0"/>
              <a:t>критерію</a:t>
            </a:r>
            <a:r>
              <a:rPr lang="ru-RU" sz="2200" dirty="0" smtClean="0"/>
              <a:t> </a:t>
            </a:r>
            <a:r>
              <a:rPr lang="ru-RU" sz="2200" dirty="0" err="1" smtClean="0"/>
              <a:t>визначення</a:t>
            </a:r>
            <a:r>
              <a:rPr lang="ru-RU" sz="2200" dirty="0" smtClean="0"/>
              <a:t> результату </a:t>
            </a:r>
            <a:r>
              <a:rPr lang="ru-RU" sz="2200" dirty="0" err="1" smtClean="0"/>
              <a:t>виборів</a:t>
            </a:r>
            <a:r>
              <a:rPr lang="ru-RU" sz="2200" dirty="0" smtClean="0"/>
              <a:t> (</a:t>
            </a:r>
            <a:r>
              <a:rPr lang="ru-RU" sz="2200" dirty="0" err="1" smtClean="0"/>
              <a:t>переможця</a:t>
            </a:r>
            <a:r>
              <a:rPr lang="ru-RU" sz="2200" dirty="0" smtClean="0"/>
              <a:t> </a:t>
            </a:r>
            <a:r>
              <a:rPr lang="ru-RU" sz="2200" dirty="0" err="1" smtClean="0"/>
              <a:t>визначають</a:t>
            </a:r>
            <a:r>
              <a:rPr lang="ru-RU" sz="2200" dirty="0" smtClean="0"/>
              <a:t> </a:t>
            </a:r>
            <a:r>
              <a:rPr lang="ru-RU" sz="2200" dirty="0" err="1" smtClean="0"/>
              <a:t>більшістю</a:t>
            </a:r>
            <a:r>
              <a:rPr lang="ru-RU" sz="2200" dirty="0" smtClean="0"/>
              <a:t> </a:t>
            </a:r>
            <a:r>
              <a:rPr lang="ru-RU" sz="2200" dirty="0" err="1" smtClean="0"/>
              <a:t>голосів</a:t>
            </a:r>
            <a:r>
              <a:rPr lang="ru-RU" sz="2200" dirty="0" smtClean="0"/>
              <a:t> </a:t>
            </a:r>
            <a:r>
              <a:rPr lang="ru-RU" sz="2200" dirty="0" err="1" smtClean="0"/>
              <a:t>чи</a:t>
            </a:r>
            <a:r>
              <a:rPr lang="ru-RU" sz="2200" dirty="0" smtClean="0"/>
              <a:t> </a:t>
            </a:r>
            <a:r>
              <a:rPr lang="ru-RU" sz="2200" dirty="0" err="1" smtClean="0"/>
              <a:t>пропорційним</a:t>
            </a:r>
            <a:r>
              <a:rPr lang="ru-RU" sz="2200" dirty="0" smtClean="0"/>
              <a:t> </a:t>
            </a:r>
            <a:r>
              <a:rPr lang="ru-RU" sz="2200" dirty="0" err="1" smtClean="0"/>
              <a:t>представництвом</a:t>
            </a:r>
            <a:r>
              <a:rPr lang="ru-RU" sz="2200" dirty="0" smtClean="0"/>
              <a:t>);</a:t>
            </a:r>
          </a:p>
          <a:p>
            <a:pPr marL="914400" lvl="1" indent="-457200" algn="just" eaLnBrk="1" hangingPunct="1">
              <a:buFontTx/>
              <a:buAutoNum type="arabicParenR"/>
              <a:defRPr/>
            </a:pPr>
            <a:endParaRPr lang="ru-RU" sz="2200" dirty="0" smtClean="0"/>
          </a:p>
          <a:p>
            <a:pPr lvl="1" algn="just" eaLnBrk="1" hangingPunct="1">
              <a:buFontTx/>
              <a:buNone/>
              <a:defRPr/>
            </a:pPr>
            <a:r>
              <a:rPr lang="ru-RU" sz="2200" dirty="0" smtClean="0"/>
              <a:t>2) типу </a:t>
            </a:r>
            <a:r>
              <a:rPr lang="ru-RU" sz="2200" dirty="0" err="1" smtClean="0"/>
              <a:t>виборчих</a:t>
            </a:r>
            <a:r>
              <a:rPr lang="ru-RU" sz="2200" dirty="0" smtClean="0"/>
              <a:t> </a:t>
            </a:r>
            <a:r>
              <a:rPr lang="ru-RU" sz="2200" dirty="0" err="1" smtClean="0"/>
              <a:t>округів</a:t>
            </a:r>
            <a:r>
              <a:rPr lang="ru-RU" sz="2200" dirty="0" smtClean="0"/>
              <a:t> (</a:t>
            </a:r>
            <a:r>
              <a:rPr lang="ru-RU" sz="2200" dirty="0" err="1" smtClean="0"/>
              <a:t>одномандатні</a:t>
            </a:r>
            <a:r>
              <a:rPr lang="ru-RU" sz="2200" dirty="0" smtClean="0"/>
              <a:t> </a:t>
            </a:r>
            <a:r>
              <a:rPr lang="ru-RU" sz="2200" dirty="0" err="1" smtClean="0"/>
              <a:t>чи</a:t>
            </a:r>
            <a:r>
              <a:rPr lang="ru-RU" sz="2200" dirty="0" smtClean="0"/>
              <a:t>  </a:t>
            </a:r>
            <a:r>
              <a:rPr lang="ru-RU" sz="2200" dirty="0" err="1" smtClean="0"/>
              <a:t>багатомандатні</a:t>
            </a:r>
            <a:r>
              <a:rPr lang="ru-RU" sz="2200" dirty="0" smtClean="0"/>
              <a:t>);</a:t>
            </a:r>
          </a:p>
          <a:p>
            <a:pPr lvl="1" algn="just" eaLnBrk="1" hangingPunct="1">
              <a:buFontTx/>
              <a:buNone/>
              <a:defRPr/>
            </a:pPr>
            <a:endParaRPr lang="ru-RU" sz="2200" dirty="0" smtClean="0"/>
          </a:p>
          <a:p>
            <a:pPr lvl="1" algn="just" eaLnBrk="1" hangingPunct="1">
              <a:buFontTx/>
              <a:buNone/>
              <a:defRPr/>
            </a:pPr>
            <a:r>
              <a:rPr lang="ru-RU" sz="2200" dirty="0" smtClean="0"/>
              <a:t>3)  </a:t>
            </a:r>
            <a:r>
              <a:rPr lang="ru-RU" sz="2200" dirty="0" err="1" smtClean="0"/>
              <a:t>форми</a:t>
            </a:r>
            <a:r>
              <a:rPr lang="ru-RU" sz="2200" dirty="0" smtClean="0"/>
              <a:t> </a:t>
            </a:r>
            <a:r>
              <a:rPr lang="ru-RU" sz="2200" dirty="0" err="1" smtClean="0"/>
              <a:t>висування</a:t>
            </a:r>
            <a:r>
              <a:rPr lang="ru-RU" sz="2200" dirty="0" smtClean="0"/>
              <a:t> </a:t>
            </a:r>
            <a:r>
              <a:rPr lang="ru-RU" sz="2200" dirty="0" err="1" smtClean="0"/>
              <a:t>кандидатів</a:t>
            </a:r>
            <a:r>
              <a:rPr lang="ru-RU" sz="2200" dirty="0" smtClean="0"/>
              <a:t> і </a:t>
            </a:r>
            <a:r>
              <a:rPr lang="ru-RU" sz="2200" dirty="0" err="1" smtClean="0"/>
              <a:t>способів</a:t>
            </a:r>
            <a:r>
              <a:rPr lang="ru-RU" sz="2200" dirty="0" smtClean="0"/>
              <a:t> </a:t>
            </a:r>
            <a:r>
              <a:rPr lang="ru-RU" sz="2200" dirty="0" err="1" smtClean="0"/>
              <a:t>голосування</a:t>
            </a:r>
            <a:r>
              <a:rPr lang="ru-RU" sz="2200" dirty="0" smtClean="0"/>
              <a:t>;</a:t>
            </a:r>
          </a:p>
          <a:p>
            <a:pPr lvl="1" algn="just" eaLnBrk="1" hangingPunct="1">
              <a:buFontTx/>
              <a:buNone/>
              <a:defRPr/>
            </a:pPr>
            <a:endParaRPr lang="ru-RU" sz="2200" dirty="0" smtClean="0"/>
          </a:p>
          <a:p>
            <a:pPr lvl="1" algn="just" eaLnBrk="1" hangingPunct="1">
              <a:buFontTx/>
              <a:buNone/>
              <a:defRPr/>
            </a:pPr>
            <a:r>
              <a:rPr lang="ru-RU" sz="2200" dirty="0" smtClean="0"/>
              <a:t>4)  типу </a:t>
            </a:r>
            <a:r>
              <a:rPr lang="ru-RU" sz="2200" dirty="0" err="1" smtClean="0"/>
              <a:t>виборчого</a:t>
            </a:r>
            <a:r>
              <a:rPr lang="ru-RU" sz="2200" dirty="0" smtClean="0"/>
              <a:t> списку.</a:t>
            </a:r>
          </a:p>
          <a:p>
            <a:pPr lvl="1" algn="just" eaLnBrk="1" hangingPunct="1">
              <a:buFontTx/>
              <a:buNone/>
              <a:defRPr/>
            </a:pPr>
            <a:r>
              <a:rPr lang="ru-RU" sz="2200" dirty="0" smtClean="0"/>
              <a:t>	</a:t>
            </a:r>
            <a:endParaRPr lang="uk-UA" sz="1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728663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Типи виборчої системи</a:t>
            </a:r>
            <a:endParaRPr lang="uk-UA" sz="3000" b="1" smtClean="0"/>
          </a:p>
        </p:txBody>
      </p:sp>
      <p:sp>
        <p:nvSpPr>
          <p:cNvPr id="471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6725" y="1362075"/>
            <a:ext cx="8302625" cy="3681413"/>
          </a:xfrm>
        </p:spPr>
        <p:txBody>
          <a:bodyPr/>
          <a:lstStyle/>
          <a:p>
            <a:pPr lvl="1" algn="just" eaLnBrk="1" hangingPunct="1">
              <a:lnSpc>
                <a:spcPct val="150000"/>
              </a:lnSpc>
              <a:buFontTx/>
              <a:buNone/>
            </a:pPr>
            <a:r>
              <a:rPr lang="ru-RU" sz="2200" smtClean="0"/>
              <a:t>	</a:t>
            </a:r>
            <a:r>
              <a:rPr lang="ru-RU" sz="2800" smtClean="0"/>
              <a:t>Виділяють такі типи виборчих систем, як: </a:t>
            </a:r>
          </a:p>
          <a:p>
            <a:pPr lvl="1" algn="just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smtClean="0"/>
              <a:t>		мажоритарну, </a:t>
            </a:r>
          </a:p>
          <a:p>
            <a:pPr lvl="1" algn="just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smtClean="0"/>
              <a:t>		пропорційну, </a:t>
            </a:r>
          </a:p>
          <a:p>
            <a:pPr lvl="1" algn="just" eaLnBrk="1" hangingPunct="1">
              <a:lnSpc>
                <a:spcPct val="150000"/>
              </a:lnSpc>
              <a:buFont typeface="Wingdings" pitchFamily="2" charset="2"/>
              <a:buChar char="§"/>
            </a:pPr>
            <a:r>
              <a:rPr lang="ru-RU" sz="2800" smtClean="0"/>
              <a:t>		змішану (мажоритарно-пропорційну)</a:t>
            </a:r>
            <a:r>
              <a:rPr lang="ru-RU" smtClean="0"/>
              <a:t>. </a:t>
            </a:r>
            <a:endParaRPr lang="uk-UA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0"/>
            <a:ext cx="8783637" cy="728663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Типи виборчої системи</a:t>
            </a:r>
            <a:endParaRPr lang="uk-UA" sz="3000" b="1" smtClean="0"/>
          </a:p>
        </p:txBody>
      </p:sp>
      <p:sp>
        <p:nvSpPr>
          <p:cNvPr id="481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6150" y="747713"/>
            <a:ext cx="7532688" cy="56546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smtClean="0"/>
              <a:t>	</a:t>
            </a:r>
          </a:p>
          <a:p>
            <a:pPr algn="just" eaLnBrk="1" hangingPunct="1"/>
            <a:r>
              <a:rPr lang="ru-RU" b="1" smtClean="0"/>
              <a:t>Мажоритарна виборча система </a:t>
            </a:r>
            <a:r>
              <a:rPr lang="ru-RU" smtClean="0"/>
              <a:t>– виборча система, згідно з якою переможцем є той кандидат, котрий набрав встановлену законом більшість голосів виборців, які взяли участь у голосуванні.</a:t>
            </a:r>
          </a:p>
          <a:p>
            <a:pPr algn="just" eaLnBrk="1" hangingPunct="1">
              <a:buFontTx/>
              <a:buNone/>
            </a:pPr>
            <a:endParaRPr lang="ru-RU" smtClean="0"/>
          </a:p>
          <a:p>
            <a:pPr algn="just" eaLnBrk="1" hangingPunct="1"/>
            <a:r>
              <a:rPr lang="ru-RU" smtClean="0"/>
              <a:t>Залежно від того, як визначається більшість голосів, необхідних для обрання кандидата, розрізняють: мажоритарну систему абсолютної більшості; відносної більшості; кваліфікованої більшості.</a:t>
            </a:r>
          </a:p>
          <a:p>
            <a:pPr eaLnBrk="1" hangingPunct="1"/>
            <a:endParaRPr lang="ru-RU" smtClean="0"/>
          </a:p>
          <a:p>
            <a:pPr eaLnBrk="1" hangingPunct="1">
              <a:buFontTx/>
              <a:buNone/>
            </a:pPr>
            <a:r>
              <a:rPr lang="ru-RU" sz="2000" smtClean="0"/>
              <a:t>	 </a:t>
            </a:r>
            <a:endParaRPr lang="uk-UA" sz="1800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783638" cy="728663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Типи виборчої системи</a:t>
            </a:r>
            <a:endParaRPr lang="uk-UA" sz="3000" b="1" smtClean="0"/>
          </a:p>
        </p:txBody>
      </p:sp>
      <p:sp>
        <p:nvSpPr>
          <p:cNvPr id="491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60400" y="877888"/>
            <a:ext cx="8005763" cy="50514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smtClean="0"/>
              <a:t>	</a:t>
            </a:r>
          </a:p>
          <a:p>
            <a:pPr algn="just" eaLnBrk="1" hangingPunct="1"/>
            <a:r>
              <a:rPr lang="ru-RU" b="1" smtClean="0"/>
              <a:t>Пропорційна виборча система </a:t>
            </a:r>
            <a:r>
              <a:rPr lang="ru-RU" smtClean="0"/>
              <a:t>– система, за якої мандати розподіляються між списками політичних партій пропорційно до кількості отриманих голосів.</a:t>
            </a:r>
            <a:endParaRPr lang="en-US" smtClean="0"/>
          </a:p>
          <a:p>
            <a:pPr algn="just" eaLnBrk="1" hangingPunct="1"/>
            <a:endParaRPr lang="ru-RU" smtClean="0"/>
          </a:p>
          <a:p>
            <a:pPr algn="just" eaLnBrk="1" hangingPunct="1"/>
            <a:r>
              <a:rPr lang="ru-RU" b="1" smtClean="0"/>
              <a:t>Змішана виборча система </a:t>
            </a:r>
            <a:r>
              <a:rPr lang="ru-RU" smtClean="0"/>
              <a:t>— процедура проведення виборів, яка охоплює елементи як мажоритарної, так і пропорційної виборчих систем. Сьогодні більш ніж як у двадцяти країнах світу застосовується змішана виборча система. Використання такої виборчої системи є показником того, що у державі відбувається пошук та становлення нових виборчих систем. </a:t>
            </a:r>
          </a:p>
          <a:p>
            <a:pPr eaLnBrk="1" hangingPunct="1"/>
            <a:endParaRPr lang="uk-UA" sz="1800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Заголовок 1"/>
          <p:cNvSpPr>
            <a:spLocks noGrp="1"/>
          </p:cNvSpPr>
          <p:nvPr>
            <p:ph type="title"/>
          </p:nvPr>
        </p:nvSpPr>
        <p:spPr>
          <a:xfrm>
            <a:off x="942975" y="220663"/>
            <a:ext cx="7546975" cy="1363662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Строки проведення виборів у Конституції та новому виборчому законодавстві України</a:t>
            </a:r>
          </a:p>
        </p:txBody>
      </p:sp>
      <p:sp>
        <p:nvSpPr>
          <p:cNvPr id="50178" name="Содержимое 2"/>
          <p:cNvSpPr>
            <a:spLocks noGrp="1"/>
          </p:cNvSpPr>
          <p:nvPr>
            <p:ph idx="1"/>
          </p:nvPr>
        </p:nvSpPr>
        <p:spPr>
          <a:xfrm>
            <a:off x="576263" y="1701800"/>
            <a:ext cx="8180387" cy="4432300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sz="2200" b="1" smtClean="0"/>
              <a:t>Вибори Президента України:</a:t>
            </a:r>
          </a:p>
          <a:p>
            <a:pPr marL="0" indent="0" algn="just" eaLnBrk="1" hangingPunct="1">
              <a:buFontTx/>
              <a:buNone/>
            </a:pPr>
            <a:r>
              <a:rPr lang="en-US" sz="2200" smtClean="0"/>
              <a:t>	</a:t>
            </a:r>
          </a:p>
          <a:p>
            <a:pPr marL="0" indent="0" algn="just" eaLnBrk="1" hangingPunct="1">
              <a:buFontTx/>
              <a:buNone/>
            </a:pPr>
            <a:r>
              <a:rPr lang="en-US" sz="2200" smtClean="0"/>
              <a:t>	</a:t>
            </a:r>
            <a:r>
              <a:rPr lang="ru-RU" sz="2200" smtClean="0"/>
              <a:t>застосовується мажоритарна система</a:t>
            </a:r>
          </a:p>
          <a:p>
            <a:pPr marL="0" indent="0" algn="just" eaLnBrk="1" hangingPunct="1">
              <a:buFontTx/>
              <a:buNone/>
            </a:pPr>
            <a:endParaRPr lang="ru-RU" sz="1000" b="1" smtClean="0"/>
          </a:p>
          <a:p>
            <a:pPr lvl="1"/>
            <a:r>
              <a:rPr lang="uk-UA" smtClean="0"/>
              <a:t>обраним вважається кандидат, який одержав на виборах більше половини голосів виборців, які взяли участь у голосуванні</a:t>
            </a:r>
          </a:p>
          <a:p>
            <a:pPr lvl="1"/>
            <a:r>
              <a:rPr lang="uk-UA" smtClean="0"/>
              <a:t>якщо поміж 2 кандидатів жоден не набрав більше 50% голосів виборців, призначаються повторні вибори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Заголовок 1"/>
          <p:cNvSpPr>
            <a:spLocks noGrp="1"/>
          </p:cNvSpPr>
          <p:nvPr>
            <p:ph type="title"/>
          </p:nvPr>
        </p:nvSpPr>
        <p:spPr>
          <a:xfrm>
            <a:off x="942975" y="220663"/>
            <a:ext cx="7546975" cy="1363662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Строки проведення виборів у Конституції та новому виборчому законодавстві України</a:t>
            </a:r>
          </a:p>
        </p:txBody>
      </p:sp>
      <p:sp>
        <p:nvSpPr>
          <p:cNvPr id="51202" name="Содержимое 2"/>
          <p:cNvSpPr>
            <a:spLocks noGrp="1"/>
          </p:cNvSpPr>
          <p:nvPr>
            <p:ph idx="1"/>
          </p:nvPr>
        </p:nvSpPr>
        <p:spPr>
          <a:xfrm>
            <a:off x="608013" y="2079625"/>
            <a:ext cx="8180387" cy="4432300"/>
          </a:xfrm>
        </p:spPr>
        <p:txBody>
          <a:bodyPr/>
          <a:lstStyle/>
          <a:p>
            <a:pPr marL="0" indent="0" algn="just" eaLnBrk="1" hangingPunct="1">
              <a:buFontTx/>
              <a:buNone/>
            </a:pPr>
            <a:r>
              <a:rPr lang="ru-RU" sz="2200" b="1" smtClean="0"/>
              <a:t>Вибори Президента України:</a:t>
            </a:r>
          </a:p>
          <a:p>
            <a:pPr marL="0" indent="0" algn="just" eaLnBrk="1" hangingPunct="1">
              <a:buFontTx/>
              <a:buNone/>
            </a:pPr>
            <a:endParaRPr lang="ru-RU" sz="1000" b="1" smtClean="0"/>
          </a:p>
          <a:p>
            <a:pPr marL="0" indent="0" algn="just" eaLnBrk="1" hangingPunct="1">
              <a:buFontTx/>
              <a:buChar char="-"/>
            </a:pPr>
            <a:r>
              <a:rPr lang="en-US" sz="2200" smtClean="0"/>
              <a:t>   </a:t>
            </a:r>
            <a:r>
              <a:rPr lang="ru-RU" sz="2200" b="1" smtClean="0"/>
              <a:t>чергові</a:t>
            </a:r>
            <a:r>
              <a:rPr lang="ru-RU" sz="2200" smtClean="0"/>
              <a:t> проводяться із закінченням конституційного строку повноважень Президента України (в останню неділю жовтня п’ятого року повноважень Президента України – ст. 103 Конституції України);</a:t>
            </a:r>
          </a:p>
          <a:p>
            <a:pPr marL="0" indent="0" algn="just" eaLnBrk="1" hangingPunct="1">
              <a:buFontTx/>
              <a:buChar char="-"/>
            </a:pPr>
            <a:endParaRPr lang="ru-RU" sz="2200" smtClean="0"/>
          </a:p>
          <a:p>
            <a:pPr marL="0" indent="0" algn="just" eaLnBrk="1" hangingPunct="1">
              <a:buFontTx/>
              <a:buNone/>
            </a:pPr>
            <a:r>
              <a:rPr lang="ru-RU" sz="2200" smtClean="0"/>
              <a:t>- </a:t>
            </a:r>
            <a:r>
              <a:rPr lang="ru-RU" sz="2200" b="1" smtClean="0"/>
              <a:t>позачергові </a:t>
            </a:r>
            <a:r>
              <a:rPr lang="ru-RU" sz="2200" smtClean="0"/>
              <a:t>проводяться із достроковим припиненням повноважень Президента України (в період дев’яноста днів з дня припинення повноважень – ст. 103 Конституції України).</a:t>
            </a:r>
            <a:endParaRPr lang="ru-RU" smtClean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Заголовок 1"/>
          <p:cNvSpPr>
            <a:spLocks noGrp="1"/>
          </p:cNvSpPr>
          <p:nvPr>
            <p:ph type="title"/>
          </p:nvPr>
        </p:nvSpPr>
        <p:spPr>
          <a:xfrm>
            <a:off x="714375" y="0"/>
            <a:ext cx="7937500" cy="1500188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Строки проведення виборів у Конституції та новому виборчому законодавстві України</a:t>
            </a:r>
          </a:p>
        </p:txBody>
      </p:sp>
      <p:sp>
        <p:nvSpPr>
          <p:cNvPr id="52226" name="Содержимое 2"/>
          <p:cNvSpPr>
            <a:spLocks noGrp="1"/>
          </p:cNvSpPr>
          <p:nvPr>
            <p:ph idx="1"/>
          </p:nvPr>
        </p:nvSpPr>
        <p:spPr>
          <a:xfrm>
            <a:off x="649288" y="1709738"/>
            <a:ext cx="7856537" cy="43894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200" b="1" smtClean="0"/>
              <a:t>Вибори народних депутатів України:</a:t>
            </a:r>
            <a:endParaRPr lang="en-US" sz="2200" b="1" smtClean="0"/>
          </a:p>
          <a:p>
            <a:pPr eaLnBrk="1" hangingPunct="1">
              <a:buFontTx/>
              <a:buNone/>
            </a:pPr>
            <a:endParaRPr lang="en-US" sz="2200" b="1" smtClean="0"/>
          </a:p>
          <a:p>
            <a:pPr eaLnBrk="1" hangingPunct="1">
              <a:buFontTx/>
              <a:buNone/>
            </a:pPr>
            <a:r>
              <a:rPr lang="uk-UA" b="1" smtClean="0">
                <a:solidFill>
                  <a:srgbClr val="C00000"/>
                </a:solidFill>
              </a:rPr>
              <a:t>Кількісний склад </a:t>
            </a:r>
            <a:r>
              <a:rPr lang="uk-UA" smtClean="0"/>
              <a:t>Верховної Ради України - 450 депутатів</a:t>
            </a:r>
          </a:p>
          <a:p>
            <a:pPr eaLnBrk="1" hangingPunct="1"/>
            <a:r>
              <a:rPr lang="uk-UA" b="1" smtClean="0">
                <a:solidFill>
                  <a:srgbClr val="C00000"/>
                </a:solidFill>
              </a:rPr>
              <a:t>Виборча система </a:t>
            </a:r>
            <a:r>
              <a:rPr lang="uk-UA" smtClean="0"/>
              <a:t>- змішана (пропорційно-мажоритарна)</a:t>
            </a:r>
          </a:p>
          <a:p>
            <a:pPr lvl="1" eaLnBrk="1" hangingPunct="1"/>
            <a:r>
              <a:rPr lang="uk-UA" smtClean="0"/>
              <a:t>225 депутатів – від партій</a:t>
            </a:r>
          </a:p>
          <a:p>
            <a:pPr lvl="1" eaLnBrk="1" hangingPunct="1"/>
            <a:r>
              <a:rPr lang="uk-UA" smtClean="0"/>
              <a:t>225 депутатів-мажоритарників</a:t>
            </a:r>
          </a:p>
          <a:p>
            <a:pPr eaLnBrk="1" hangingPunct="1"/>
            <a:endParaRPr lang="uk-UA" sz="800" b="1" smtClean="0">
              <a:solidFill>
                <a:srgbClr val="C00000"/>
              </a:solidFill>
            </a:endParaRPr>
          </a:p>
          <a:p>
            <a:pPr eaLnBrk="1" hangingPunct="1"/>
            <a:endParaRPr lang="uk-UA" sz="1800" b="1" smtClean="0">
              <a:solidFill>
                <a:srgbClr val="C00000"/>
              </a:solidFill>
            </a:endParaRPr>
          </a:p>
          <a:p>
            <a:pPr eaLnBrk="1" hangingPunct="1"/>
            <a:endParaRPr lang="en-US" sz="2200" b="1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Заголовок 1"/>
          <p:cNvSpPr>
            <a:spLocks noGrp="1"/>
          </p:cNvSpPr>
          <p:nvPr>
            <p:ph type="title" idx="4294967295"/>
          </p:nvPr>
        </p:nvSpPr>
        <p:spPr>
          <a:xfrm>
            <a:off x="714375" y="0"/>
            <a:ext cx="7937500" cy="1500188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Строки проведення виборів у Конституції та новому виборчому законодавстві України</a:t>
            </a:r>
          </a:p>
        </p:txBody>
      </p:sp>
      <p:sp>
        <p:nvSpPr>
          <p:cNvPr id="53250" name="Содержимое 2"/>
          <p:cNvSpPr>
            <a:spLocks noGrp="1"/>
          </p:cNvSpPr>
          <p:nvPr>
            <p:ph idx="4294967295"/>
          </p:nvPr>
        </p:nvSpPr>
        <p:spPr>
          <a:xfrm>
            <a:off x="649288" y="1709738"/>
            <a:ext cx="7856537" cy="4389437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200" b="1" smtClean="0"/>
              <a:t>Вибори народних депутатів України:</a:t>
            </a:r>
            <a:endParaRPr lang="en-US" sz="2200" b="1" smtClean="0"/>
          </a:p>
          <a:p>
            <a:pPr algn="just" eaLnBrk="1" hangingPunct="1">
              <a:buFontTx/>
              <a:buChar char="-"/>
            </a:pPr>
            <a:r>
              <a:rPr lang="ru-RU" sz="2200" b="1" smtClean="0"/>
              <a:t>чергові</a:t>
            </a:r>
            <a:r>
              <a:rPr lang="ru-RU" sz="2200" smtClean="0"/>
              <a:t> відбуваються в останню неділю березня останнього року повноважень Верховної Ради України, а виборчий процес розпочинається за 120 днів до дня виборів. Центральна виборча комісія оголошує про початок виборчого процесу не пізніше ніж за 125 днів до дня виборів;</a:t>
            </a:r>
          </a:p>
          <a:p>
            <a:pPr algn="just" eaLnBrk="1" hangingPunct="1">
              <a:buFontTx/>
              <a:buChar char="-"/>
            </a:pPr>
            <a:endParaRPr lang="ru-RU" sz="1000" smtClean="0"/>
          </a:p>
          <a:p>
            <a:pPr algn="just" eaLnBrk="1" hangingPunct="1">
              <a:buFontTx/>
              <a:buNone/>
            </a:pPr>
            <a:r>
              <a:rPr lang="ru-RU" sz="2200" smtClean="0"/>
              <a:t>- </a:t>
            </a:r>
            <a:r>
              <a:rPr lang="ru-RU" sz="2200" b="1" smtClean="0"/>
              <a:t>позачергові</a:t>
            </a:r>
            <a:r>
              <a:rPr lang="ru-RU" sz="2200" smtClean="0"/>
              <a:t> відбуваються в останню неділю шістдесятиденного строку з дня опублікування указу Президента України про дострокове припинення повноважень Верховної Ради України.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Заголовок 1"/>
          <p:cNvSpPr>
            <a:spLocks noGrp="1"/>
          </p:cNvSpPr>
          <p:nvPr>
            <p:ph type="title"/>
          </p:nvPr>
        </p:nvSpPr>
        <p:spPr>
          <a:xfrm>
            <a:off x="0" y="-204788"/>
            <a:ext cx="9144000" cy="1228726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Строки проведення виборів у Конституції та новому виборчому законодавстві України</a:t>
            </a:r>
          </a:p>
        </p:txBody>
      </p:sp>
      <p:sp>
        <p:nvSpPr>
          <p:cNvPr id="54274" name="Содержимое 2"/>
          <p:cNvSpPr>
            <a:spLocks noGrp="1"/>
          </p:cNvSpPr>
          <p:nvPr>
            <p:ph idx="1"/>
          </p:nvPr>
        </p:nvSpPr>
        <p:spPr>
          <a:xfrm>
            <a:off x="425450" y="1203325"/>
            <a:ext cx="8467725" cy="5195888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n-US" sz="1800" b="1" smtClean="0"/>
              <a:t>3</a:t>
            </a:r>
            <a:r>
              <a:rPr lang="en-US" sz="1800" smtClean="0"/>
              <a:t>. </a:t>
            </a:r>
            <a:r>
              <a:rPr lang="ru-RU" sz="2200" b="1" smtClean="0"/>
              <a:t>Місцеві вибори</a:t>
            </a:r>
            <a:r>
              <a:rPr lang="ru-RU" sz="2200" smtClean="0"/>
              <a:t> перші призначаються не пізніш як за 120 днів до дня виборів, а початок їх виборчого процесу оголошується не пізніш як за 90 днів:</a:t>
            </a:r>
          </a:p>
          <a:p>
            <a:pPr algn="just" eaLnBrk="1" hangingPunct="1"/>
            <a:r>
              <a:rPr lang="ru-RU" sz="2200" b="1" smtClean="0"/>
              <a:t>чергові</a:t>
            </a:r>
            <a:r>
              <a:rPr lang="ru-RU" sz="2200" smtClean="0"/>
              <a:t> призначаються не пізніш як за 120 днів до дня виборів, а їх виборчий процес розпочинається за 90 днів до дня виборів;</a:t>
            </a:r>
          </a:p>
          <a:p>
            <a:pPr algn="just" eaLnBrk="1" hangingPunct="1"/>
            <a:r>
              <a:rPr lang="ru-RU" sz="2200" b="1" smtClean="0"/>
              <a:t>позачергові</a:t>
            </a:r>
            <a:r>
              <a:rPr lang="ru-RU" sz="2200" smtClean="0"/>
              <a:t> призначаються не пізніш як за 70 днів до дня виборів, а їх виборчий процес розпочинається за 60 днів до дня виборів;</a:t>
            </a:r>
          </a:p>
          <a:p>
            <a:pPr algn="just" eaLnBrk="1" hangingPunct="1"/>
            <a:r>
              <a:rPr lang="ru-RU" sz="2200" b="1" smtClean="0"/>
              <a:t>повторні </a:t>
            </a:r>
            <a:r>
              <a:rPr lang="ru-RU" sz="2200" smtClean="0"/>
              <a:t>проводяться в останню неділю шістдесятиденного строку з дня оприлюднення територіальною виборчою комісією рішення про їх призначення;</a:t>
            </a:r>
          </a:p>
          <a:p>
            <a:pPr algn="just" eaLnBrk="1" hangingPunct="1"/>
            <a:r>
              <a:rPr lang="ru-RU" sz="2200" b="1" smtClean="0"/>
              <a:t>проміжні</a:t>
            </a:r>
            <a:r>
              <a:rPr lang="ru-RU" sz="2200" smtClean="0"/>
              <a:t> проводяться в останню неділю шістдесятиденного строку з дня опублікування рішення про призначення виборів.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264650" cy="1042987"/>
          </a:xfrm>
        </p:spPr>
        <p:txBody>
          <a:bodyPr/>
          <a:lstStyle/>
          <a:p>
            <a:pPr algn="ctr" eaLnBrk="1" hangingPunct="1"/>
            <a:r>
              <a:rPr lang="uk-UA" sz="3000" b="1" smtClean="0"/>
              <a:t>Виборчі права громадян України та принципи виборів</a:t>
            </a:r>
            <a:endParaRPr lang="uk-UA" sz="3000" smtClean="0"/>
          </a:p>
        </p:txBody>
      </p:sp>
      <p:pic>
        <p:nvPicPr>
          <p:cNvPr id="552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1900" y="2119313"/>
            <a:ext cx="4332288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0"/>
            <a:ext cx="8783637" cy="1169988"/>
          </a:xfrm>
        </p:spPr>
        <p:txBody>
          <a:bodyPr/>
          <a:lstStyle/>
          <a:p>
            <a:pPr algn="ctr" eaLnBrk="1" hangingPunct="1"/>
            <a:r>
              <a:rPr lang="uk-UA" sz="3000" b="1" smtClean="0"/>
              <a:t>Вибори як елемент</a:t>
            </a:r>
            <a:r>
              <a:rPr lang="uk-UA" sz="3000" smtClean="0"/>
              <a:t> </a:t>
            </a:r>
            <a:r>
              <a:rPr lang="ru-RU" sz="3000" b="1" smtClean="0"/>
              <a:t>демократичного </a:t>
            </a:r>
            <a:r>
              <a:rPr lang="uk-UA" sz="3000" b="1" smtClean="0"/>
              <a:t>політичного процесу</a:t>
            </a:r>
            <a:endParaRPr lang="uk-UA" sz="3000" smtClean="0"/>
          </a:p>
        </p:txBody>
      </p:sp>
      <p:sp>
        <p:nvSpPr>
          <p:cNvPr id="28674" name="Прямоугольник 4"/>
          <p:cNvSpPr>
            <a:spLocks noChangeArrowheads="1"/>
          </p:cNvSpPr>
          <p:nvPr/>
        </p:nvSpPr>
        <p:spPr bwMode="auto">
          <a:xfrm>
            <a:off x="788988" y="1435100"/>
            <a:ext cx="5722937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2200"/>
              <a:t>Вибори є найбільш поширеною формою прямого народовладдя і, на відміну від інших його форм, постійно і періодично застосовуються у більшості країн світу.</a:t>
            </a:r>
            <a:endParaRPr lang="ru-RU" sz="2200"/>
          </a:p>
        </p:txBody>
      </p:sp>
      <p:sp>
        <p:nvSpPr>
          <p:cNvPr id="28675" name="Прямоугольник 5"/>
          <p:cNvSpPr>
            <a:spLocks noChangeArrowheads="1"/>
          </p:cNvSpPr>
          <p:nvPr/>
        </p:nvSpPr>
        <p:spPr bwMode="auto">
          <a:xfrm>
            <a:off x="1576388" y="3240088"/>
            <a:ext cx="6821487" cy="3441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uk-UA" sz="2000"/>
              <a:t>	</a:t>
            </a:r>
            <a:r>
              <a:rPr lang="uk-UA" sz="2200"/>
              <a:t>У світовій практиці шляхом виборів формуються як державні інституції (парламенти, посади глав держав, іноді уряди, судові органи), так і представницькі органи місцевого самоврядування. </a:t>
            </a:r>
          </a:p>
          <a:p>
            <a:pPr algn="just"/>
            <a:r>
              <a:rPr lang="uk-UA" sz="2200"/>
              <a:t>	Вибори використовуються у різних демократичних організаціях: партіях, профспілках, добровільних асоціаціях, кооперативах, акціонерних товариствах тощо. </a:t>
            </a:r>
          </a:p>
          <a:p>
            <a:endParaRPr lang="ru-RU" sz="2200"/>
          </a:p>
        </p:txBody>
      </p:sp>
      <p:sp>
        <p:nvSpPr>
          <p:cNvPr id="28676" name="Rectangle 1"/>
          <p:cNvSpPr>
            <a:spLocks noChangeArrowheads="1"/>
          </p:cNvSpPr>
          <p:nvPr/>
        </p:nvSpPr>
        <p:spPr bwMode="auto">
          <a:xfrm>
            <a:off x="4338638" y="157163"/>
            <a:ext cx="1619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228600" algn="just"/>
            <a:r>
              <a:rPr lang="ru-RU" sz="1400">
                <a:cs typeface="Times New Roman" pitchFamily="18" charset="0"/>
              </a:rPr>
              <a:t> </a:t>
            </a:r>
            <a:endParaRPr lang="ru-RU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249363"/>
          </a:xfrm>
        </p:spPr>
        <p:txBody>
          <a:bodyPr/>
          <a:lstStyle/>
          <a:p>
            <a:pPr algn="ctr" eaLnBrk="1" hangingPunct="1"/>
            <a:r>
              <a:rPr lang="uk-UA" sz="3000" b="1" smtClean="0"/>
              <a:t>Виборчі права громадян України та принципи виборів</a:t>
            </a:r>
            <a:endParaRPr lang="uk-UA" sz="3000" smtClean="0"/>
          </a:p>
        </p:txBody>
      </p:sp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9113" y="1882775"/>
            <a:ext cx="8313737" cy="4006850"/>
          </a:xfrm>
        </p:spPr>
        <p:txBody>
          <a:bodyPr/>
          <a:lstStyle/>
          <a:p>
            <a:pPr eaLnBrk="1" hangingPunct="1"/>
            <a:endParaRPr lang="ru-RU" sz="1800" smtClean="0"/>
          </a:p>
          <a:p>
            <a:pPr eaLnBrk="1" hangingPunct="1"/>
            <a:endParaRPr lang="en-US" sz="800" b="1" smtClean="0">
              <a:solidFill>
                <a:srgbClr val="C00000"/>
              </a:solidFill>
            </a:endParaRPr>
          </a:p>
          <a:p>
            <a:pPr eaLnBrk="1" hangingPunct="1"/>
            <a:r>
              <a:rPr lang="uk-UA" smtClean="0"/>
              <a:t>Виборчі права громадян України регулюються Конституцією та відповідними виборчими законами, які у своїй сукупності по суті являють собою механізм реалізації даного права.</a:t>
            </a:r>
          </a:p>
          <a:p>
            <a:pPr algn="just" eaLnBrk="1" hangingPunct="1"/>
            <a:endParaRPr lang="en-US" smtClean="0"/>
          </a:p>
          <a:p>
            <a:pPr algn="just" eaLnBrk="1" hangingPunct="1"/>
            <a:r>
              <a:rPr lang="uk-UA" smtClean="0"/>
              <a:t>У</a:t>
            </a:r>
            <a:r>
              <a:rPr lang="ru-RU" smtClean="0"/>
              <a:t> правовій літературі прийнято розрізняти </a:t>
            </a:r>
            <a:r>
              <a:rPr lang="ru-RU" b="1" smtClean="0"/>
              <a:t>активне і пасивне виборче право</a:t>
            </a:r>
            <a:r>
              <a:rPr lang="ru-RU" smtClean="0"/>
              <a:t>.</a:t>
            </a:r>
          </a:p>
          <a:p>
            <a:pPr eaLnBrk="1" hangingPunct="1"/>
            <a:endParaRPr lang="uk-UA" sz="800" b="1" smtClean="0">
              <a:solidFill>
                <a:srgbClr val="C00000"/>
              </a:solidFill>
            </a:endParaRPr>
          </a:p>
          <a:p>
            <a:pPr eaLnBrk="1" hangingPunct="1"/>
            <a:endParaRPr lang="uk-UA" sz="1800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284163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3000" b="1" smtClean="0"/>
              <a:t>Виборчі права громадян України та принципи виборів</a:t>
            </a:r>
            <a:endParaRPr lang="uk-UA" sz="3000" smtClean="0"/>
          </a:p>
        </p:txBody>
      </p:sp>
      <p:sp>
        <p:nvSpPr>
          <p:cNvPr id="573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3700" y="1346200"/>
            <a:ext cx="8061325" cy="5114925"/>
          </a:xfrm>
        </p:spPr>
        <p:txBody>
          <a:bodyPr/>
          <a:lstStyle/>
          <a:p>
            <a:pPr algn="just" eaLnBrk="1" hangingPunct="1"/>
            <a:r>
              <a:rPr lang="ru-RU" b="1" smtClean="0"/>
              <a:t>Активне</a:t>
            </a:r>
            <a:r>
              <a:rPr lang="ru-RU" smtClean="0"/>
              <a:t> виборче право характеризується рядом активних дій щодо вибору того чи іншого кандидата і настає з </a:t>
            </a:r>
            <a:r>
              <a:rPr lang="ru-RU" b="1" smtClean="0"/>
              <a:t>18 років</a:t>
            </a:r>
            <a:r>
              <a:rPr lang="ru-RU" smtClean="0"/>
              <a:t>, за умови, що такий громадянин має право голосу, тобто судом не визнаний недієздатним. </a:t>
            </a:r>
            <a:endParaRPr lang="en-US" smtClean="0"/>
          </a:p>
          <a:p>
            <a:pPr algn="just" eaLnBrk="1" hangingPunct="1"/>
            <a:r>
              <a:rPr lang="ru-RU" b="1" smtClean="0"/>
              <a:t>Пасивне</a:t>
            </a:r>
            <a:r>
              <a:rPr lang="ru-RU" smtClean="0"/>
              <a:t> виборче право – це право громадянина бути обраним в органи державної влади і місцевого самоврядування. Воно настає: по виборам депутатів місцевих рад і сільських, селищних та міських голів – </a:t>
            </a:r>
            <a:r>
              <a:rPr lang="ru-RU" b="1" smtClean="0"/>
              <a:t>18 років</a:t>
            </a:r>
            <a:r>
              <a:rPr lang="ru-RU" smtClean="0"/>
              <a:t> (міст Києва і Севастополя – з 21 року); по виборам народних депутатів України – </a:t>
            </a:r>
            <a:r>
              <a:rPr lang="ru-RU" b="1" smtClean="0"/>
              <a:t>з 21 року</a:t>
            </a:r>
            <a:r>
              <a:rPr lang="ru-RU" smtClean="0"/>
              <a:t>, по виборам Президента України – з </a:t>
            </a:r>
            <a:r>
              <a:rPr lang="ru-RU" b="1" smtClean="0"/>
              <a:t>35 років.</a:t>
            </a:r>
          </a:p>
          <a:p>
            <a:pPr algn="just" eaLnBrk="1" hangingPunct="1"/>
            <a:endParaRPr lang="uk-UA" sz="1800" b="1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/>
          </p:nvPr>
        </p:nvSpPr>
        <p:spPr>
          <a:xfrm>
            <a:off x="160338" y="0"/>
            <a:ext cx="8783637" cy="728663"/>
          </a:xfrm>
        </p:spPr>
        <p:txBody>
          <a:bodyPr/>
          <a:lstStyle/>
          <a:p>
            <a:pPr algn="ctr" eaLnBrk="1" hangingPunct="1"/>
            <a:r>
              <a:rPr lang="uk-UA" sz="3000" b="1" smtClean="0"/>
              <a:t>Принципи виборів</a:t>
            </a:r>
            <a:endParaRPr lang="uk-UA" sz="3000" smtClean="0"/>
          </a:p>
        </p:txBody>
      </p:sp>
      <p:sp>
        <p:nvSpPr>
          <p:cNvPr id="583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74650" y="693738"/>
            <a:ext cx="8499475" cy="5557837"/>
          </a:xfrm>
        </p:spPr>
        <p:txBody>
          <a:bodyPr/>
          <a:lstStyle/>
          <a:p>
            <a:pPr eaLnBrk="1" hangingPunct="1"/>
            <a:endParaRPr lang="ru-RU" sz="1800" smtClean="0"/>
          </a:p>
          <a:p>
            <a:pPr algn="just" eaLnBrk="1" hangingPunct="1"/>
            <a:r>
              <a:rPr lang="ru-RU" sz="2200" b="1" smtClean="0"/>
              <a:t>принцип вільних виборів</a:t>
            </a:r>
            <a:r>
              <a:rPr lang="ru-RU" sz="2200" smtClean="0"/>
              <a:t> – виборець сам вирішує, взяти йому чи ні участь у голосуванні. Неприпустимим є застосування підкупу, шантажу, погроз та інших незаконних засобів впливу на волевиявлення виборів, членів виборчих комісій та кандидатів на виборчі посади; </a:t>
            </a:r>
          </a:p>
          <a:p>
            <a:pPr algn="just" eaLnBrk="1" hangingPunct="1"/>
            <a:r>
              <a:rPr lang="ru-RU" sz="2200" b="1" smtClean="0"/>
              <a:t>принцип загального виборчого права</a:t>
            </a:r>
            <a:r>
              <a:rPr lang="ru-RU" sz="2200" smtClean="0"/>
              <a:t> – включає в себе активне та пасивне виборче право (про це згадувалося вище). </a:t>
            </a:r>
            <a:endParaRPr lang="en-US" sz="2200" smtClean="0"/>
          </a:p>
          <a:p>
            <a:pPr algn="just" eaLnBrk="1" hangingPunct="1"/>
            <a:r>
              <a:rPr lang="ru-RU" sz="2200" smtClean="0"/>
              <a:t>для </a:t>
            </a:r>
            <a:r>
              <a:rPr lang="ru-RU" sz="2200" b="1" smtClean="0"/>
              <a:t>пасивного виборчого права</a:t>
            </a:r>
            <a:r>
              <a:rPr lang="ru-RU" sz="2200" smtClean="0"/>
              <a:t> українське законодавство встановлює, як правило, не тільки більш високий віковий ценз, але і деякі інші вимоги. Наприклад, кандидат на пост Президента України повинен досягти віку </a:t>
            </a:r>
            <a:r>
              <a:rPr lang="ru-RU" sz="2200" b="1" smtClean="0"/>
              <a:t>35 років</a:t>
            </a:r>
            <a:r>
              <a:rPr lang="ru-RU" sz="2200" smtClean="0"/>
              <a:t>, а також проживати в Україні протягом </a:t>
            </a:r>
            <a:r>
              <a:rPr lang="ru-RU" sz="2200" b="1" smtClean="0"/>
              <a:t>10 останніх</a:t>
            </a:r>
            <a:r>
              <a:rPr lang="ru-RU" sz="2200" smtClean="0"/>
              <a:t> перед днем виборів років та володіти державною мовою; 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/>
          </p:nvPr>
        </p:nvSpPr>
        <p:spPr>
          <a:xfrm>
            <a:off x="185738" y="173038"/>
            <a:ext cx="8783637" cy="492125"/>
          </a:xfrm>
        </p:spPr>
        <p:txBody>
          <a:bodyPr/>
          <a:lstStyle/>
          <a:p>
            <a:pPr algn="ctr" eaLnBrk="1" hangingPunct="1"/>
            <a:r>
              <a:rPr lang="uk-UA" sz="3000" b="1" smtClean="0"/>
              <a:t>Принципи виборів</a:t>
            </a:r>
            <a:endParaRPr lang="uk-UA" sz="3000" smtClean="0"/>
          </a:p>
        </p:txBody>
      </p:sp>
      <p:sp>
        <p:nvSpPr>
          <p:cNvPr id="593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60363" y="815975"/>
            <a:ext cx="8169275" cy="5305425"/>
          </a:xfrm>
        </p:spPr>
        <p:txBody>
          <a:bodyPr/>
          <a:lstStyle/>
          <a:p>
            <a:pPr eaLnBrk="1" hangingPunct="1"/>
            <a:endParaRPr lang="ru-RU" sz="2000" b="1" smtClean="0"/>
          </a:p>
          <a:p>
            <a:pPr algn="just" eaLnBrk="1" hangingPunct="1"/>
            <a:r>
              <a:rPr lang="ru-RU" sz="2600" b="1" smtClean="0"/>
              <a:t>принцип рівних виборів</a:t>
            </a:r>
            <a:r>
              <a:rPr lang="ru-RU" sz="2600" smtClean="0"/>
              <a:t> – кожен виборець має тільки один голос, може бути включений лише в один виборчий список і проголосувати тільки один раз; </a:t>
            </a:r>
          </a:p>
          <a:p>
            <a:pPr algn="just" eaLnBrk="1" hangingPunct="1"/>
            <a:r>
              <a:rPr lang="ru-RU" sz="2600" b="1" smtClean="0"/>
              <a:t>принцип прямих виборів</a:t>
            </a:r>
            <a:r>
              <a:rPr lang="ru-RU" sz="2600" smtClean="0"/>
              <a:t> – поміж виборцем і кандидатом, якого він обирає, немає будь-яких проміжних структур (наприклад, колегії виборців). Виборець голосує за обраного ним кандидата (партію чи партійний блок) безпосередньо;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85738" y="173038"/>
            <a:ext cx="8783637" cy="492125"/>
          </a:xfrm>
        </p:spPr>
        <p:txBody>
          <a:bodyPr/>
          <a:lstStyle/>
          <a:p>
            <a:pPr algn="ctr" eaLnBrk="1" hangingPunct="1"/>
            <a:r>
              <a:rPr lang="uk-UA" sz="3000" b="1" smtClean="0"/>
              <a:t>Принципи виборів</a:t>
            </a:r>
            <a:endParaRPr lang="uk-UA" sz="3000" smtClean="0"/>
          </a:p>
        </p:txBody>
      </p:sp>
      <p:sp>
        <p:nvSpPr>
          <p:cNvPr id="6041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801688" y="1320800"/>
            <a:ext cx="7743825" cy="4516438"/>
          </a:xfrm>
        </p:spPr>
        <p:txBody>
          <a:bodyPr/>
          <a:lstStyle/>
          <a:p>
            <a:pPr eaLnBrk="1" hangingPunct="1"/>
            <a:endParaRPr lang="ru-RU" sz="2000" b="1" smtClean="0"/>
          </a:p>
          <a:p>
            <a:pPr algn="just" eaLnBrk="1" hangingPunct="1"/>
            <a:r>
              <a:rPr lang="ru-RU" sz="2600" b="1" smtClean="0"/>
              <a:t>принцип таємного голосування</a:t>
            </a:r>
            <a:r>
              <a:rPr lang="ru-RU" sz="2600" smtClean="0"/>
              <a:t> – суть його полягає в тому, що контроль за волевиявленням виборців забороняється. </a:t>
            </a:r>
            <a:endParaRPr lang="en-US" sz="2600" smtClean="0"/>
          </a:p>
          <a:p>
            <a:pPr algn="just" eaLnBrk="1" hangingPunct="1"/>
            <a:endParaRPr lang="en-US" sz="2600" smtClean="0"/>
          </a:p>
          <a:p>
            <a:pPr algn="just" eaLnBrk="1" hangingPunct="1"/>
            <a:r>
              <a:rPr lang="ru-RU" sz="2600" smtClean="0"/>
              <a:t>Голосування повинно відбуватися в спеціально підготовлених приміщеннях (кімнатах чи виборчих кабінах), знаходження у яких забороняється будь-якій людині, окрім самого голосуючого.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00CCFF"/>
            </a:gs>
            <a:gs pos="100000">
              <a:srgbClr val="FFFF0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3000" b="1" smtClean="0"/>
              <a:t>Принципи виборів та їх порушення</a:t>
            </a:r>
            <a:endParaRPr lang="uk-UA" sz="3000" smtClean="0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25525" y="1473200"/>
            <a:ext cx="7254875" cy="3387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mtClean="0"/>
          </a:p>
          <a:p>
            <a:pPr algn="just" eaLnBrk="1" hangingPunct="1">
              <a:lnSpc>
                <a:spcPct val="90000"/>
              </a:lnSpc>
            </a:pPr>
            <a:r>
              <a:rPr lang="ru-RU" sz="2800" smtClean="0"/>
              <a:t>Порушення виборчих принципів – це серйозне порушення виборчих конституційних прав громадян і може мати дуже серйозні правові наслідки –до визнання виборів недійсними, а також притягнення винних до кримінальної відповідальності.</a:t>
            </a:r>
          </a:p>
          <a:p>
            <a:pPr algn="just" eaLnBrk="1" hangingPunct="1">
              <a:lnSpc>
                <a:spcPct val="90000"/>
              </a:lnSpc>
              <a:buFontTx/>
              <a:buNone/>
            </a:pPr>
            <a:endParaRPr lang="ru-RU" sz="2800" b="1" smtClean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/>
          </p:nvPr>
        </p:nvSpPr>
        <p:spPr>
          <a:xfrm>
            <a:off x="379413" y="0"/>
            <a:ext cx="8764587" cy="1054100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Інституційний механізм забезпечення виборчих</a:t>
            </a:r>
            <a:r>
              <a:rPr lang="en-US" sz="3000" b="1" smtClean="0"/>
              <a:t> </a:t>
            </a:r>
            <a:r>
              <a:rPr lang="ru-RU" sz="3000" b="1" smtClean="0"/>
              <a:t>прав громадян</a:t>
            </a:r>
            <a:r>
              <a:rPr lang="ru-RU" sz="2400" b="1" smtClean="0"/>
              <a:t> </a:t>
            </a:r>
            <a:endParaRPr lang="uk-UA" sz="3000" smtClean="0"/>
          </a:p>
        </p:txBody>
      </p:sp>
      <p:sp>
        <p:nvSpPr>
          <p:cNvPr id="6246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6538" y="2020888"/>
            <a:ext cx="8783637" cy="4105275"/>
          </a:xfrm>
        </p:spPr>
        <p:txBody>
          <a:bodyPr/>
          <a:lstStyle/>
          <a:p>
            <a:pPr eaLnBrk="1" hangingPunct="1"/>
            <a:endParaRPr lang="uk-UA" sz="2000" smtClean="0"/>
          </a:p>
        </p:txBody>
      </p:sp>
      <p:pic>
        <p:nvPicPr>
          <p:cNvPr id="62467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68413"/>
            <a:ext cx="9144000" cy="558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0"/>
            <a:ext cx="8783637" cy="1303338"/>
          </a:xfrm>
        </p:spPr>
        <p:txBody>
          <a:bodyPr/>
          <a:lstStyle/>
          <a:p>
            <a:pPr algn="ctr" eaLnBrk="1" hangingPunct="1"/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3000" b="1" smtClean="0"/>
              <a:t>Інституційний механізм забезпечення виборчих прав громадян </a:t>
            </a:r>
            <a:endParaRPr lang="uk-UA" sz="3000" smtClean="0"/>
          </a:p>
        </p:txBody>
      </p:sp>
      <p:sp>
        <p:nvSpPr>
          <p:cNvPr id="634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0038" y="1614488"/>
            <a:ext cx="8326437" cy="3633787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endParaRPr lang="ru-RU" smtClean="0"/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Інституційний механізм забезпечення виборчих прав громадян включає в себе:</a:t>
            </a:r>
            <a:br>
              <a:rPr lang="ru-RU" smtClean="0"/>
            </a:br>
            <a:endParaRPr lang="ru-RU" smtClean="0"/>
          </a:p>
          <a:p>
            <a:pPr lvl="1" algn="just" eaLnBrk="1" hangingPunct="1">
              <a:lnSpc>
                <a:spcPct val="90000"/>
              </a:lnSpc>
              <a:buFontTx/>
              <a:buNone/>
            </a:pPr>
            <a:r>
              <a:rPr lang="ru-RU" smtClean="0"/>
              <a:t>	– </a:t>
            </a:r>
            <a:r>
              <a:rPr lang="ru-RU" sz="2200" smtClean="0"/>
              <a:t>органи державної влади та місцевого самоврядування,</a:t>
            </a:r>
            <a:endParaRPr lang="en-US" sz="2200" smtClean="0"/>
          </a:p>
          <a:p>
            <a:pPr lvl="1" algn="just" eaLnBrk="1" hangingPunct="1">
              <a:lnSpc>
                <a:spcPct val="90000"/>
              </a:lnSpc>
              <a:buFontTx/>
              <a:buNone/>
            </a:pPr>
            <a:r>
              <a:rPr lang="ru-RU" sz="2200" smtClean="0"/>
              <a:t/>
            </a:r>
            <a:br>
              <a:rPr lang="ru-RU" sz="2200" smtClean="0"/>
            </a:br>
            <a:r>
              <a:rPr lang="ru-RU" sz="2200" smtClean="0"/>
              <a:t>– політичні партії, громадські організації,</a:t>
            </a:r>
            <a:endParaRPr lang="en-US" sz="2200" smtClean="0"/>
          </a:p>
          <a:p>
            <a:pPr lvl="1" algn="just" eaLnBrk="1" hangingPunct="1">
              <a:lnSpc>
                <a:spcPct val="90000"/>
              </a:lnSpc>
              <a:buFontTx/>
              <a:buNone/>
            </a:pPr>
            <a:r>
              <a:rPr lang="ru-RU" sz="2200" smtClean="0"/>
              <a:t/>
            </a:r>
            <a:br>
              <a:rPr lang="ru-RU" sz="2200" smtClean="0"/>
            </a:br>
            <a:r>
              <a:rPr lang="ru-RU" sz="2200" smtClean="0"/>
              <a:t>– засоби масової інформації.</a:t>
            </a:r>
            <a:endParaRPr lang="ru-RU" sz="2200" b="1" smtClean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-220663"/>
            <a:ext cx="8783637" cy="1303338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Інституційний механізм забезпечення виборчих прав громадян </a:t>
            </a:r>
            <a:endParaRPr lang="uk-UA" sz="3000" smtClean="0"/>
          </a:p>
        </p:txBody>
      </p:sp>
      <p:sp>
        <p:nvSpPr>
          <p:cNvPr id="645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93738" y="2068513"/>
            <a:ext cx="7537450" cy="2751137"/>
          </a:xfrm>
        </p:spPr>
        <p:txBody>
          <a:bodyPr/>
          <a:lstStyle/>
          <a:p>
            <a:pPr algn="just" eaLnBrk="1" hangingPunct="1"/>
            <a:r>
              <a:rPr lang="uk-UA" sz="2600" smtClean="0"/>
              <a:t>До інституційного механізму забезпечення виборчих прав громадян України входять органи та організації, спеціальною компетенцією або статутним завданням яких є забезпечення виборчих прав громадян. 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60363" y="-220663"/>
            <a:ext cx="8783637" cy="1303338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Інституційний механізм забезпечення виборчих прав громадян </a:t>
            </a:r>
            <a:endParaRPr lang="uk-UA" sz="3000" smtClean="0"/>
          </a:p>
        </p:txBody>
      </p:sp>
      <p:sp>
        <p:nvSpPr>
          <p:cNvPr id="655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47700" y="1312863"/>
            <a:ext cx="8074025" cy="5273675"/>
          </a:xfrm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en-US" sz="2200" b="1" smtClean="0"/>
              <a:t>O</a:t>
            </a:r>
            <a:r>
              <a:rPr lang="uk-UA" sz="2200" b="1" smtClean="0"/>
              <a:t>ргани влади:</a:t>
            </a:r>
            <a:r>
              <a:rPr lang="uk-UA" sz="2200" smtClean="0"/>
              <a:t> </a:t>
            </a:r>
            <a:endParaRPr lang="en-US" sz="2200" smtClean="0"/>
          </a:p>
          <a:p>
            <a:pPr algn="just" eaLnBrk="1" hangingPunct="1"/>
            <a:r>
              <a:rPr lang="uk-UA" sz="2200" b="1" smtClean="0"/>
              <a:t>законодавчої</a:t>
            </a:r>
            <a:r>
              <a:rPr lang="uk-UA" sz="2200" smtClean="0"/>
              <a:t> – Верховна Рада України;</a:t>
            </a:r>
            <a:endParaRPr lang="en-US" sz="2200" smtClean="0"/>
          </a:p>
          <a:p>
            <a:pPr algn="just" eaLnBrk="1" hangingPunct="1"/>
            <a:r>
              <a:rPr lang="uk-UA" sz="2200" b="1" smtClean="0"/>
              <a:t>виконавчої</a:t>
            </a:r>
            <a:r>
              <a:rPr lang="uk-UA" sz="2200" smtClean="0"/>
              <a:t> – Кабінет Міністрів України, міністерства та інші центральні органи виконавчої влади, місцеві державні адміністрації; </a:t>
            </a:r>
            <a:endParaRPr lang="en-US" sz="2200" smtClean="0"/>
          </a:p>
          <a:p>
            <a:pPr algn="just" eaLnBrk="1" hangingPunct="1"/>
            <a:r>
              <a:rPr lang="uk-UA" sz="2200" b="1" smtClean="0"/>
              <a:t>судової</a:t>
            </a:r>
            <a:r>
              <a:rPr lang="uk-UA" sz="2200" smtClean="0"/>
              <a:t> – всі суди, які входять в судову систему, </a:t>
            </a:r>
            <a:endParaRPr lang="en-US" sz="2200" smtClean="0"/>
          </a:p>
          <a:p>
            <a:pPr algn="just" eaLnBrk="1" hangingPunct="1"/>
            <a:r>
              <a:rPr lang="uk-UA" sz="2200" smtClean="0"/>
              <a:t>Президент України як глава держави; </a:t>
            </a:r>
            <a:endParaRPr lang="en-US" sz="2200" smtClean="0"/>
          </a:p>
          <a:p>
            <a:pPr algn="just" eaLnBrk="1" hangingPunct="1"/>
            <a:r>
              <a:rPr lang="uk-UA" sz="2200" b="1" smtClean="0"/>
              <a:t>контрольно-наглядові органи</a:t>
            </a:r>
            <a:r>
              <a:rPr lang="uk-UA" sz="2200" smtClean="0"/>
              <a:t> – Конституційний Суд України, Уповноважений Верховної Ради України з прав людини, Центральна виборча комісія, Рахункова палата України, </a:t>
            </a:r>
            <a:endParaRPr lang="en-US" sz="2200" smtClean="0"/>
          </a:p>
          <a:p>
            <a:pPr algn="just" eaLnBrk="1" hangingPunct="1"/>
            <a:r>
              <a:rPr lang="uk-UA" sz="2200" b="1" smtClean="0"/>
              <a:t>органи прокуратури, </a:t>
            </a:r>
            <a:endParaRPr lang="en-US" sz="2200" b="1" smtClean="0"/>
          </a:p>
          <a:p>
            <a:pPr algn="just" eaLnBrk="1" hangingPunct="1"/>
            <a:r>
              <a:rPr lang="uk-UA" sz="2200" b="1" smtClean="0"/>
              <a:t>органи місцевого самоврядування та інші інституції</a:t>
            </a:r>
            <a:r>
              <a:rPr lang="uk-UA" sz="2200" smtClean="0"/>
              <a:t>.</a:t>
            </a:r>
            <a:endParaRPr lang="ru-RU" sz="2200" b="1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3000" b="1" smtClean="0"/>
              <a:t>Вибори як елемент</a:t>
            </a:r>
            <a:r>
              <a:rPr lang="uk-UA" sz="3000" smtClean="0"/>
              <a:t> </a:t>
            </a:r>
            <a:r>
              <a:rPr lang="ru-RU" sz="3000" b="1" smtClean="0"/>
              <a:t>демократичного </a:t>
            </a:r>
            <a:br>
              <a:rPr lang="ru-RU" sz="3000" b="1" smtClean="0"/>
            </a:br>
            <a:r>
              <a:rPr lang="uk-UA" sz="3000" b="1" smtClean="0"/>
              <a:t>політичного процесу</a:t>
            </a:r>
            <a:endParaRPr lang="uk-UA" sz="3000" smtClean="0"/>
          </a:p>
        </p:txBody>
      </p:sp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6075" y="1222375"/>
            <a:ext cx="8512175" cy="51720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600" smtClean="0"/>
              <a:t>	</a:t>
            </a:r>
            <a:r>
              <a:rPr lang="uk-UA" sz="2200" smtClean="0"/>
              <a:t>Вибори</a:t>
            </a:r>
            <a:r>
              <a:rPr lang="ru-RU" sz="2200" smtClean="0"/>
              <a:t> – ц</a:t>
            </a:r>
            <a:r>
              <a:rPr lang="uk-UA" sz="2200" smtClean="0"/>
              <a:t>е</a:t>
            </a:r>
            <a:r>
              <a:rPr lang="ru-RU" sz="2200" smtClean="0"/>
              <a:t> широкий комплекс </a:t>
            </a:r>
            <a:r>
              <a:rPr lang="uk-UA" sz="2200" smtClean="0"/>
              <a:t>заходів</a:t>
            </a:r>
            <a:r>
              <a:rPr lang="ru-RU" sz="2200" smtClean="0"/>
              <a:t> і процедур </a:t>
            </a:r>
            <a:r>
              <a:rPr lang="uk-UA" sz="2200" smtClean="0"/>
              <a:t>щодо формування</a:t>
            </a:r>
            <a:r>
              <a:rPr lang="ru-RU" sz="2200" smtClean="0"/>
              <a:t> </a:t>
            </a:r>
            <a:r>
              <a:rPr lang="uk-UA" sz="2200" smtClean="0"/>
              <a:t>керівних органів у державі</a:t>
            </a:r>
            <a:r>
              <a:rPr lang="ru-RU" sz="2200" smtClean="0"/>
              <a:t>. </a:t>
            </a:r>
          </a:p>
          <a:p>
            <a:pPr eaLnBrk="1" hangingPunct="1">
              <a:buFontTx/>
              <a:buNone/>
            </a:pPr>
            <a:r>
              <a:rPr lang="uk-UA" sz="2200" smtClean="0"/>
              <a:t>Головними серед </a:t>
            </a:r>
            <a:r>
              <a:rPr lang="ru-RU" sz="2200" smtClean="0"/>
              <a:t>них є:</a:t>
            </a:r>
          </a:p>
          <a:p>
            <a:pPr lvl="1" eaLnBrk="1" hangingPunct="1"/>
            <a:r>
              <a:rPr lang="ru-RU" sz="2200" smtClean="0"/>
              <a:t> </a:t>
            </a:r>
            <a:r>
              <a:rPr lang="uk-UA" sz="2200" smtClean="0"/>
              <a:t>призначення виборів та визначення дати їх проведення</a:t>
            </a:r>
            <a:r>
              <a:rPr lang="ru-RU" sz="2200" smtClean="0"/>
              <a:t>;</a:t>
            </a:r>
            <a:endParaRPr lang="en-US" sz="2200" smtClean="0"/>
          </a:p>
          <a:p>
            <a:pPr lvl="1" eaLnBrk="1" hangingPunct="1">
              <a:buFontTx/>
              <a:buNone/>
            </a:pPr>
            <a:r>
              <a:rPr lang="uk-UA" sz="2200" smtClean="0"/>
              <a:t>Напр., </a:t>
            </a:r>
            <a:r>
              <a:rPr lang="uk-UA" sz="2200" smtClean="0">
                <a:solidFill>
                  <a:srgbClr val="0000E5"/>
                </a:solidFill>
              </a:rPr>
              <a:t>26 жовтня 2014 р. пройшли позачергові вибори народних депутатів у Верховну Раду України </a:t>
            </a:r>
          </a:p>
          <a:p>
            <a:pPr lvl="1" eaLnBrk="1" hangingPunct="1">
              <a:buFontTx/>
              <a:buNone/>
            </a:pPr>
            <a:endParaRPr lang="ru-RU" sz="1000" smtClean="0">
              <a:solidFill>
                <a:srgbClr val="0000E5"/>
              </a:solidFill>
            </a:endParaRPr>
          </a:p>
          <a:p>
            <a:pPr lvl="1" eaLnBrk="1" hangingPunct="1"/>
            <a:r>
              <a:rPr lang="ru-RU" sz="2200" smtClean="0"/>
              <a:t> </a:t>
            </a:r>
            <a:r>
              <a:rPr lang="uk-UA" sz="2200" smtClean="0"/>
              <a:t>визначення меж виборчих округів та виборчих дільниць</a:t>
            </a:r>
            <a:r>
              <a:rPr lang="ru-RU" sz="2200" smtClean="0"/>
              <a:t>;</a:t>
            </a:r>
          </a:p>
          <a:p>
            <a:pPr lvl="1" eaLnBrk="1" hangingPunct="1">
              <a:buFontTx/>
              <a:buNone/>
            </a:pPr>
            <a:r>
              <a:rPr lang="ru-RU" sz="2200" smtClean="0">
                <a:solidFill>
                  <a:srgbClr val="0000E5"/>
                </a:solidFill>
              </a:rPr>
              <a:t>в Україні існує  225 одномандатних виборчих округів на постійній основі</a:t>
            </a:r>
          </a:p>
          <a:p>
            <a:pPr lvl="1" eaLnBrk="1" hangingPunct="1">
              <a:buFontTx/>
              <a:buNone/>
            </a:pPr>
            <a:endParaRPr lang="ru-RU" sz="600" smtClean="0">
              <a:solidFill>
                <a:srgbClr val="0000E5"/>
              </a:solidFill>
            </a:endParaRPr>
          </a:p>
          <a:p>
            <a:pPr lvl="1" eaLnBrk="1" hangingPunct="1">
              <a:buFontTx/>
              <a:buNone/>
            </a:pPr>
            <a:r>
              <a:rPr lang="ru-RU" smtClean="0">
                <a:solidFill>
                  <a:srgbClr val="0000E5"/>
                </a:solidFill>
              </a:rPr>
              <a:t>у Миколаївській обл</a:t>
            </a:r>
            <a:r>
              <a:rPr lang="uk-UA" smtClean="0">
                <a:solidFill>
                  <a:srgbClr val="0000E5"/>
                </a:solidFill>
              </a:rPr>
              <a:t>асті</a:t>
            </a:r>
            <a:r>
              <a:rPr lang="ru-RU" smtClean="0">
                <a:solidFill>
                  <a:srgbClr val="0000E5"/>
                </a:solidFill>
              </a:rPr>
              <a:t> 6 одномандатних виборчих округів</a:t>
            </a:r>
          </a:p>
          <a:p>
            <a:pPr lvl="1" eaLnBrk="1" hangingPunct="1">
              <a:buFontTx/>
              <a:buNone/>
            </a:pPr>
            <a:endParaRPr lang="uk-UA" sz="2200" u="sng" smtClean="0">
              <a:solidFill>
                <a:srgbClr val="0000E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146050"/>
            <a:ext cx="8783637" cy="865188"/>
          </a:xfrm>
        </p:spPr>
        <p:txBody>
          <a:bodyPr/>
          <a:lstStyle/>
          <a:p>
            <a:pPr algn="ctr" eaLnBrk="1" hangingPunct="1"/>
            <a:r>
              <a:rPr lang="ru-RU" sz="2400" b="1" smtClean="0"/>
              <a:t/>
            </a:r>
            <a:br>
              <a:rPr lang="ru-RU" sz="2400" b="1" smtClean="0"/>
            </a:br>
            <a:r>
              <a:rPr lang="ru-RU" sz="3000" b="1" smtClean="0"/>
              <a:t>Інституційний механізм забезпечення виборчих прав громадян</a:t>
            </a:r>
            <a:r>
              <a:rPr lang="ru-RU" sz="2400" b="1" smtClean="0"/>
              <a:t> </a:t>
            </a:r>
            <a:endParaRPr lang="uk-UA" sz="2400" smtClean="0"/>
          </a:p>
        </p:txBody>
      </p:sp>
      <p:sp>
        <p:nvSpPr>
          <p:cNvPr id="665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39738" y="1568450"/>
            <a:ext cx="8264525" cy="4264025"/>
          </a:xfrm>
        </p:spPr>
        <p:txBody>
          <a:bodyPr/>
          <a:lstStyle/>
          <a:p>
            <a:pPr algn="just" eaLnBrk="1" hangingPunct="1">
              <a:lnSpc>
                <a:spcPct val="90000"/>
              </a:lnSpc>
            </a:pPr>
            <a:r>
              <a:rPr lang="uk-UA" sz="2600" smtClean="0"/>
              <a:t>Головна роль належить </a:t>
            </a:r>
            <a:r>
              <a:rPr lang="uk-UA" sz="2600" b="1" smtClean="0"/>
              <a:t>Центральній виборчій комісії</a:t>
            </a:r>
            <a:r>
              <a:rPr lang="uk-UA" sz="2600" smtClean="0"/>
              <a:t> як постійно діючому органу, що відповідно до Конституції та інших законів України забезпечує організацію підготовки і проведення виборів Президента України, народних депутатів України. </a:t>
            </a:r>
            <a:r>
              <a:rPr lang="ru-RU" sz="2600" smtClean="0"/>
              <a:t>Комісія здійснює також консультативно-методичне забезпечення виборів до місцевих рад, сільських, селищних, міських голів.</a:t>
            </a:r>
          </a:p>
          <a:p>
            <a:pPr algn="just" eaLnBrk="1" hangingPunct="1">
              <a:lnSpc>
                <a:spcPct val="90000"/>
              </a:lnSpc>
            </a:pPr>
            <a:endParaRPr lang="ru-RU" sz="700" smtClean="0"/>
          </a:p>
          <a:p>
            <a:pPr algn="just" eaLnBrk="1" hangingPunct="1">
              <a:lnSpc>
                <a:spcPct val="90000"/>
              </a:lnSpc>
            </a:pPr>
            <a:r>
              <a:rPr lang="uk-UA" sz="2600" smtClean="0"/>
              <a:t>Виборцям буде дуже корисною інформація, представлена у розділі </a:t>
            </a:r>
            <a:r>
              <a:rPr lang="uk-UA" sz="2600" smtClean="0">
                <a:solidFill>
                  <a:srgbClr val="3366FF"/>
                </a:solidFill>
              </a:rPr>
              <a:t>«Державний реєстр виборців» на сайті ЦВК (https://www.drv.gov.ua)</a:t>
            </a:r>
            <a:endParaRPr lang="ru-RU" sz="2600" b="1" smtClean="0">
              <a:solidFill>
                <a:srgbClr val="3366FF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0"/>
            <a:ext cx="8783637" cy="1016000"/>
          </a:xfrm>
        </p:spPr>
        <p:txBody>
          <a:bodyPr/>
          <a:lstStyle/>
          <a:p>
            <a:pPr algn="ctr" eaLnBrk="1" hangingPunct="1"/>
            <a:r>
              <a:rPr lang="ru-RU" sz="3000" b="1" smtClean="0"/>
              <a:t>Інституційний механізм забезпечення виборчих прав громадян</a:t>
            </a:r>
            <a:endParaRPr lang="uk-UA" sz="3000" smtClean="0"/>
          </a:p>
        </p:txBody>
      </p:sp>
      <p:pic>
        <p:nvPicPr>
          <p:cNvPr id="67586" name="Рисунок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85875"/>
            <a:ext cx="9144000" cy="557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6013" y="1600200"/>
            <a:ext cx="7904162" cy="4525963"/>
          </a:xfrm>
        </p:spPr>
        <p:txBody>
          <a:bodyPr/>
          <a:lstStyle/>
          <a:p>
            <a:pPr>
              <a:buFontTx/>
              <a:buNone/>
            </a:pPr>
            <a:r>
              <a:rPr lang="uk-UA" smtClean="0"/>
              <a:t>Лектор – </a:t>
            </a:r>
          </a:p>
          <a:p>
            <a:pPr>
              <a:buFontTx/>
              <a:buNone/>
            </a:pPr>
            <a:r>
              <a:rPr lang="uk-UA" smtClean="0"/>
              <a:t>Дементьєва Ірина Володимирівна,</a:t>
            </a:r>
          </a:p>
          <a:p>
            <a:pPr>
              <a:buFontTx/>
              <a:buNone/>
            </a:pPr>
            <a:r>
              <a:rPr lang="uk-UA" smtClean="0"/>
              <a:t>тренер Регіонального тренінгового центру</a:t>
            </a:r>
          </a:p>
          <a:p>
            <a:pPr>
              <a:buFontTx/>
              <a:buNone/>
            </a:pPr>
            <a:r>
              <a:rPr lang="uk-UA" smtClean="0"/>
              <a:t>Миколаївської ОУНБ ім. О. Гмирьова</a:t>
            </a:r>
          </a:p>
          <a:p>
            <a:pPr>
              <a:buFontTx/>
              <a:buNone/>
            </a:pPr>
            <a:endParaRPr lang="uk-UA" smtClean="0"/>
          </a:p>
          <a:p>
            <a:pPr>
              <a:buFontTx/>
              <a:buNone/>
            </a:pPr>
            <a:endParaRPr lang="uk-UA" smtClean="0"/>
          </a:p>
          <a:p>
            <a:pPr>
              <a:buFontTx/>
              <a:buNone/>
            </a:pPr>
            <a:r>
              <a:rPr lang="uk-UA" sz="3000" b="1" smtClean="0"/>
              <a:t>                 ДЯКУЮ ЗА УВАГУ!</a:t>
            </a:r>
            <a:endParaRPr lang="ru-RU" sz="3000" b="1" smtClean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/>
          </p:nvPr>
        </p:nvSpPr>
        <p:spPr>
          <a:xfrm>
            <a:off x="1646238" y="0"/>
            <a:ext cx="6316662" cy="749300"/>
          </a:xfrm>
        </p:spPr>
        <p:txBody>
          <a:bodyPr/>
          <a:lstStyle/>
          <a:p>
            <a:pPr algn="ctr"/>
            <a:r>
              <a:rPr lang="uk-UA" sz="2800" b="1" smtClean="0"/>
              <a:t>Бліц-опитування</a:t>
            </a:r>
            <a:endParaRPr lang="ru-RU" sz="2800" b="1" smtClean="0"/>
          </a:p>
        </p:txBody>
      </p:sp>
      <p:sp>
        <p:nvSpPr>
          <p:cNvPr id="696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7738" y="909638"/>
            <a:ext cx="7540625" cy="5157787"/>
          </a:xfrm>
        </p:spPr>
        <p:txBody>
          <a:bodyPr/>
          <a:lstStyle/>
          <a:p>
            <a:pPr marL="457200" indent="-457200" algn="just">
              <a:buFontTx/>
              <a:buAutoNum type="arabicPeriod"/>
            </a:pPr>
            <a:r>
              <a:rPr lang="uk-UA" sz="2600" smtClean="0"/>
              <a:t>Чи зацікавила Вас нова послуга </a:t>
            </a:r>
            <a:r>
              <a:rPr lang="en-US" sz="2600" smtClean="0"/>
              <a:t>(</a:t>
            </a:r>
            <a:r>
              <a:rPr lang="uk-UA" sz="2600" smtClean="0"/>
              <a:t>вебінар</a:t>
            </a:r>
            <a:r>
              <a:rPr lang="en-US" sz="2600" smtClean="0"/>
              <a:t>) </a:t>
            </a:r>
            <a:r>
              <a:rPr lang="uk-UA" sz="2600" smtClean="0"/>
              <a:t>бібліотеки? </a:t>
            </a:r>
            <a:endParaRPr lang="en-US" sz="2600" smtClean="0"/>
          </a:p>
          <a:p>
            <a:pPr marL="457200" indent="-457200" algn="just">
              <a:buFontTx/>
              <a:buAutoNum type="arabicPeriod"/>
            </a:pPr>
            <a:endParaRPr lang="en-US" sz="2600" smtClean="0"/>
          </a:p>
          <a:p>
            <a:pPr marL="457200" indent="-457200" algn="just">
              <a:buFontTx/>
              <a:buAutoNum type="arabicPeriod"/>
            </a:pPr>
            <a:r>
              <a:rPr lang="uk-UA" sz="2600" smtClean="0"/>
              <a:t>Чи корисна для Вас інформація про права виборців? Чи отримали Ви нові відомості?</a:t>
            </a:r>
          </a:p>
          <a:p>
            <a:pPr marL="457200" indent="-457200" algn="just">
              <a:buFontTx/>
              <a:buAutoNum type="arabicPeriod"/>
            </a:pPr>
            <a:endParaRPr lang="uk-UA" sz="2600" smtClean="0"/>
          </a:p>
          <a:p>
            <a:pPr marL="457200" indent="-457200" algn="just">
              <a:buFontTx/>
              <a:buAutoNum type="arabicPeriod"/>
            </a:pPr>
            <a:r>
              <a:rPr lang="uk-UA" sz="2600" smtClean="0"/>
              <a:t>Ваше ставлення до здійснення такої просвітницької діяльності на регулярній основі? </a:t>
            </a:r>
          </a:p>
          <a:p>
            <a:pPr marL="457200" indent="-457200" algn="just">
              <a:buFontTx/>
              <a:buAutoNum type="arabicPeriod"/>
            </a:pPr>
            <a:endParaRPr lang="uk-UA" sz="2600" smtClean="0"/>
          </a:p>
          <a:p>
            <a:pPr marL="457200" indent="-457200" algn="just">
              <a:buFontTx/>
              <a:buAutoNum type="arabicPeriod"/>
            </a:pPr>
            <a:r>
              <a:rPr lang="uk-UA" sz="2600" smtClean="0"/>
              <a:t>Ваше ім</a:t>
            </a:r>
            <a:r>
              <a:rPr lang="en-US" sz="2600" smtClean="0"/>
              <a:t>`</a:t>
            </a:r>
            <a:r>
              <a:rPr lang="uk-UA" sz="2600" smtClean="0"/>
              <a:t>я,</a:t>
            </a:r>
            <a:r>
              <a:rPr lang="en-US" sz="2600" smtClean="0"/>
              <a:t> </a:t>
            </a:r>
            <a:r>
              <a:rPr lang="uk-UA" sz="2600" smtClean="0"/>
              <a:t>прізвище, вік, рід діяльності?</a:t>
            </a:r>
            <a:endParaRPr lang="ru-RU" sz="26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smtClean="0"/>
          </a:p>
        </p:txBody>
      </p:sp>
      <p:graphicFrame>
        <p:nvGraphicFramePr>
          <p:cNvPr id="7" name="Місце для вмісту 6"/>
          <p:cNvGraphicFramePr>
            <a:graphicFrameLocks noGrp="1"/>
          </p:cNvGraphicFramePr>
          <p:nvPr>
            <p:ph idx="1"/>
          </p:nvPr>
        </p:nvGraphicFramePr>
        <p:xfrm>
          <a:off x="361950" y="331788"/>
          <a:ext cx="8575675" cy="60531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38041"/>
                <a:gridCol w="6838400"/>
              </a:tblGrid>
              <a:tr h="3153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1"/>
                          </a:solidFill>
                          <a:effectLst/>
                        </a:rPr>
                        <a:t>Номер округу</a:t>
                      </a:r>
                      <a:endParaRPr lang="uk-UA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500" dirty="0">
                          <a:solidFill>
                            <a:schemeClr val="tx1"/>
                          </a:solidFill>
                          <a:effectLst/>
                        </a:rPr>
                        <a:t>Опис меж </a:t>
                      </a:r>
                      <a:r>
                        <a:rPr lang="uk-UA" sz="1500" dirty="0" smtClean="0">
                          <a:solidFill>
                            <a:schemeClr val="tx1"/>
                          </a:solidFill>
                          <a:effectLst/>
                        </a:rPr>
                        <a:t>округу Миколаївської області</a:t>
                      </a:r>
                      <a:endParaRPr lang="uk-UA" sz="15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</a:tr>
              <a:tr h="940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dirty="0">
                          <a:effectLst/>
                          <a:hlinkClick r:id="rId2"/>
                        </a:rPr>
                        <a:t>Одномандатний виборчий округ №127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місто Очаків, Заводський район міста Миколаєва, Миколаївський, Очаківський райони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35813">
                <a:tc>
                  <a:txBody>
                    <a:bodyPr/>
                    <a:lstStyle/>
                    <a:p>
                      <a:pPr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dirty="0">
                          <a:effectLst/>
                          <a:hlinkClick r:id="rId3"/>
                        </a:rPr>
                        <a:t>Одномандатний виборчий округ №128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Ленінський, Корабельний райони міста Миколаєва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0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dirty="0">
                          <a:effectLst/>
                          <a:hlinkClick r:id="rId4"/>
                        </a:rPr>
                        <a:t>Одномандатний виборчий округ №129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Центральний район міста Миколаєва, Жовтневий район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0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dirty="0">
                          <a:effectLst/>
                          <a:hlinkClick r:id="rId5"/>
                        </a:rPr>
                        <a:t>Одномандатний виборчий округ №130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 err="1">
                          <a:effectLst/>
                        </a:rPr>
                        <a:t>Баштанський</a:t>
                      </a:r>
                      <a:r>
                        <a:rPr lang="uk-UA" sz="1600" dirty="0">
                          <a:effectLst/>
                        </a:rPr>
                        <a:t>, </a:t>
                      </a:r>
                      <a:r>
                        <a:rPr lang="uk-UA" sz="1600" dirty="0" err="1">
                          <a:effectLst/>
                        </a:rPr>
                        <a:t>Березнегуватський</a:t>
                      </a:r>
                      <a:r>
                        <a:rPr lang="uk-UA" sz="1600" dirty="0">
                          <a:effectLst/>
                        </a:rPr>
                        <a:t>, </a:t>
                      </a:r>
                      <a:r>
                        <a:rPr lang="uk-UA" sz="1600" dirty="0" err="1">
                          <a:effectLst/>
                        </a:rPr>
                        <a:t>Казанківський</a:t>
                      </a:r>
                      <a:r>
                        <a:rPr lang="uk-UA" sz="1600" dirty="0">
                          <a:effectLst/>
                        </a:rPr>
                        <a:t>, </a:t>
                      </a:r>
                      <a:r>
                        <a:rPr lang="uk-UA" sz="1600" dirty="0" err="1">
                          <a:effectLst/>
                        </a:rPr>
                        <a:t>Новобузький</a:t>
                      </a:r>
                      <a:r>
                        <a:rPr lang="uk-UA" sz="1600" dirty="0">
                          <a:effectLst/>
                        </a:rPr>
                        <a:t>, </a:t>
                      </a:r>
                      <a:r>
                        <a:rPr lang="uk-UA" sz="1600" dirty="0" err="1">
                          <a:effectLst/>
                        </a:rPr>
                        <a:t>Новоодеський</a:t>
                      </a:r>
                      <a:r>
                        <a:rPr lang="uk-UA" sz="1600" dirty="0">
                          <a:effectLst/>
                        </a:rPr>
                        <a:t>, </a:t>
                      </a:r>
                      <a:r>
                        <a:rPr lang="uk-UA" sz="1600" dirty="0" err="1">
                          <a:effectLst/>
                        </a:rPr>
                        <a:t>Снігурівський</a:t>
                      </a:r>
                      <a:r>
                        <a:rPr lang="uk-UA" sz="1600" dirty="0">
                          <a:effectLst/>
                        </a:rPr>
                        <a:t> райони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40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dirty="0">
                          <a:effectLst/>
                          <a:hlinkClick r:id="rId6"/>
                        </a:rPr>
                        <a:t>Одномандатний виборчий округ №131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міста Вознесенськ, </a:t>
                      </a:r>
                      <a:r>
                        <a:rPr lang="uk-UA" sz="1600" dirty="0" err="1">
                          <a:effectLst/>
                        </a:rPr>
                        <a:t>Южноукраїнськ</a:t>
                      </a:r>
                      <a:r>
                        <a:rPr lang="uk-UA" sz="1600" dirty="0">
                          <a:effectLst/>
                        </a:rPr>
                        <a:t>, </a:t>
                      </a:r>
                      <a:r>
                        <a:rPr lang="uk-UA" sz="1600" dirty="0" err="1">
                          <a:effectLst/>
                        </a:rPr>
                        <a:t>Березанський</a:t>
                      </a:r>
                      <a:r>
                        <a:rPr lang="uk-UA" sz="1600" dirty="0">
                          <a:effectLst/>
                        </a:rPr>
                        <a:t>, </a:t>
                      </a:r>
                      <a:r>
                        <a:rPr lang="uk-UA" sz="1600" dirty="0" err="1">
                          <a:effectLst/>
                        </a:rPr>
                        <a:t>Веселинівський</a:t>
                      </a:r>
                      <a:r>
                        <a:rPr lang="uk-UA" sz="1600" dirty="0">
                          <a:effectLst/>
                        </a:rPr>
                        <a:t>, </a:t>
                      </a:r>
                      <a:endParaRPr lang="uk-UA" sz="1600" dirty="0" smtClean="0">
                        <a:effectLst/>
                      </a:endParaRPr>
                    </a:p>
                    <a:p>
                      <a:pPr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endParaRPr lang="uk-UA" sz="1600" dirty="0" smtClean="0">
                        <a:effectLst/>
                      </a:endParaRPr>
                    </a:p>
                    <a:p>
                      <a:pPr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uk-UA" sz="1600" dirty="0" smtClean="0">
                          <a:effectLst/>
                        </a:rPr>
                        <a:t>Вознесенський</a:t>
                      </a:r>
                      <a:r>
                        <a:rPr lang="uk-UA" sz="1600" dirty="0">
                          <a:effectLst/>
                        </a:rPr>
                        <a:t>, </a:t>
                      </a:r>
                      <a:r>
                        <a:rPr lang="uk-UA" sz="1600" dirty="0" err="1">
                          <a:effectLst/>
                        </a:rPr>
                        <a:t>Доманівський</a:t>
                      </a:r>
                      <a:r>
                        <a:rPr lang="uk-UA" sz="1600" dirty="0">
                          <a:effectLst/>
                        </a:rPr>
                        <a:t>, </a:t>
                      </a:r>
                      <a:r>
                        <a:rPr lang="uk-UA" sz="1600" dirty="0" err="1">
                          <a:effectLst/>
                        </a:rPr>
                        <a:t>Єланецький</a:t>
                      </a:r>
                      <a:r>
                        <a:rPr lang="uk-UA" sz="1600" dirty="0">
                          <a:effectLst/>
                        </a:rPr>
                        <a:t> райони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94050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200" u="none" strike="noStrike" dirty="0">
                          <a:effectLst/>
                          <a:hlinkClick r:id="rId7"/>
                        </a:rPr>
                        <a:t>Одномандатний виборчий округ №132</a:t>
                      </a:r>
                      <a:endParaRPr lang="uk-UA" sz="12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600" dirty="0">
                          <a:effectLst/>
                        </a:rPr>
                        <a:t>місто Первомайськ, </a:t>
                      </a:r>
                      <a:r>
                        <a:rPr lang="uk-UA" sz="1600" dirty="0" err="1">
                          <a:effectLst/>
                        </a:rPr>
                        <a:t>Арбузинський</a:t>
                      </a:r>
                      <a:r>
                        <a:rPr lang="uk-UA" sz="1600" dirty="0">
                          <a:effectLst/>
                        </a:rPr>
                        <a:t>, Братський, </a:t>
                      </a:r>
                      <a:r>
                        <a:rPr lang="uk-UA" sz="1600" dirty="0" err="1">
                          <a:effectLst/>
                        </a:rPr>
                        <a:t>Врадіївський</a:t>
                      </a:r>
                      <a:r>
                        <a:rPr lang="uk-UA" sz="1600" dirty="0">
                          <a:effectLst/>
                        </a:rPr>
                        <a:t>, </a:t>
                      </a:r>
                      <a:r>
                        <a:rPr lang="uk-UA" sz="1600" dirty="0" err="1">
                          <a:effectLst/>
                        </a:rPr>
                        <a:t>Кривоозерський</a:t>
                      </a:r>
                      <a:r>
                        <a:rPr lang="uk-UA" sz="1600" dirty="0">
                          <a:effectLst/>
                        </a:rPr>
                        <a:t>, Первомайський райони</a:t>
                      </a:r>
                      <a:endParaRPr lang="uk-UA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3000" b="1" smtClean="0"/>
              <a:t>Вибори як елемент</a:t>
            </a:r>
            <a:r>
              <a:rPr lang="uk-UA" sz="3000" smtClean="0"/>
              <a:t> </a:t>
            </a:r>
            <a:r>
              <a:rPr lang="ru-RU" sz="3000" b="1" smtClean="0"/>
              <a:t>демократичного </a:t>
            </a:r>
            <a:br>
              <a:rPr lang="ru-RU" sz="3000" b="1" smtClean="0"/>
            </a:br>
            <a:r>
              <a:rPr lang="uk-UA" sz="3000" b="1" smtClean="0"/>
              <a:t>політичного процесу</a:t>
            </a:r>
            <a:endParaRPr lang="uk-UA" sz="3000" smtClean="0"/>
          </a:p>
        </p:txBody>
      </p:sp>
      <p:sp>
        <p:nvSpPr>
          <p:cNvPr id="317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33463"/>
            <a:ext cx="8843963" cy="5399087"/>
          </a:xfrm>
        </p:spPr>
        <p:txBody>
          <a:bodyPr/>
          <a:lstStyle/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 </a:t>
            </a:r>
            <a:r>
              <a:rPr lang="uk-UA" sz="2200" smtClean="0"/>
              <a:t>створення виборчих комісій (Центральної, окружної, дільнични</a:t>
            </a:r>
            <a:r>
              <a:rPr lang="ru-RU" sz="2200" smtClean="0"/>
              <a:t>х):</a:t>
            </a:r>
            <a:endParaRPr lang="en-US" sz="2200" smtClean="0"/>
          </a:p>
          <a:p>
            <a:pPr lvl="1" eaLnBrk="1" hangingPunct="1">
              <a:lnSpc>
                <a:spcPct val="90000"/>
              </a:lnSpc>
            </a:pPr>
            <a:endParaRPr lang="ru-RU" sz="1000" smtClean="0"/>
          </a:p>
          <a:p>
            <a:pPr lvl="3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200" smtClean="0"/>
              <a:t>Центральна виборча комісія, м. Київ</a:t>
            </a:r>
          </a:p>
          <a:p>
            <a:pPr lvl="3" eaLnBrk="1" hangingPunct="1">
              <a:lnSpc>
                <a:spcPct val="90000"/>
              </a:lnSpc>
              <a:buFontTx/>
              <a:buNone/>
            </a:pPr>
            <a:r>
              <a:rPr lang="uk-UA" sz="2200" smtClean="0">
                <a:solidFill>
                  <a:srgbClr val="3131FF"/>
                </a:solidFill>
              </a:rPr>
              <a:t>			</a:t>
            </a:r>
            <a:r>
              <a:rPr lang="en-US" sz="2200" smtClean="0">
                <a:solidFill>
                  <a:srgbClr val="3399FF"/>
                </a:solidFill>
                <a:hlinkClick r:id="rId2"/>
              </a:rPr>
              <a:t>www.cvk.gov.ua</a:t>
            </a:r>
            <a:endParaRPr lang="en-US" sz="2200" smtClean="0">
              <a:solidFill>
                <a:srgbClr val="3399FF"/>
              </a:solidFill>
            </a:endParaRPr>
          </a:p>
          <a:p>
            <a:pPr lvl="3" eaLnBrk="1" hangingPunct="1">
              <a:lnSpc>
                <a:spcPct val="90000"/>
              </a:lnSpc>
              <a:buFontTx/>
              <a:buNone/>
            </a:pPr>
            <a:endParaRPr lang="en-US" sz="2200" smtClean="0">
              <a:solidFill>
                <a:srgbClr val="3399FF"/>
              </a:solidFill>
            </a:endParaRPr>
          </a:p>
          <a:p>
            <a:pPr lvl="3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uk-UA" sz="2200" smtClean="0"/>
              <a:t>Окружні виборчі комісії </a:t>
            </a:r>
            <a:r>
              <a:rPr lang="uk-UA" sz="2200" smtClean="0">
                <a:solidFill>
                  <a:srgbClr val="0000F1"/>
                </a:solidFill>
              </a:rPr>
              <a:t>-  225 відповідно до визначених виборчих округів</a:t>
            </a:r>
            <a:endParaRPr lang="en-US" sz="2200" smtClean="0">
              <a:solidFill>
                <a:srgbClr val="0000F1"/>
              </a:solidFill>
            </a:endParaRPr>
          </a:p>
          <a:p>
            <a:pPr lvl="3" eaLnBrk="1" hangingPunct="1">
              <a:lnSpc>
                <a:spcPct val="90000"/>
              </a:lnSpc>
              <a:buFont typeface="Wingdings" pitchFamily="2" charset="2"/>
              <a:buChar char="Ø"/>
            </a:pPr>
            <a:endParaRPr lang="ru-RU" sz="2200" smtClean="0">
              <a:solidFill>
                <a:srgbClr val="0000F1"/>
              </a:solidFill>
            </a:endParaRPr>
          </a:p>
          <a:p>
            <a:pPr lvl="3" eaLnBrk="1" hangingPunct="1">
              <a:lnSpc>
                <a:spcPct val="90000"/>
              </a:lnSpc>
              <a:buFont typeface="Wingdings" pitchFamily="2" charset="2"/>
              <a:buChar char="Ø"/>
            </a:pPr>
            <a:r>
              <a:rPr lang="ru-RU" sz="2200" smtClean="0"/>
              <a:t>Дільничі виборчі комісії  - </a:t>
            </a:r>
          </a:p>
          <a:p>
            <a:pPr lvl="3" eaLnBrk="1" hangingPunct="1">
              <a:lnSpc>
                <a:spcPct val="90000"/>
              </a:lnSpc>
              <a:buFontTx/>
              <a:buNone/>
            </a:pPr>
            <a:r>
              <a:rPr lang="ru-RU" sz="2200" smtClean="0"/>
              <a:t>     у Миколаївській області </a:t>
            </a:r>
            <a:r>
              <a:rPr lang="ru-RU" sz="2200" smtClean="0">
                <a:solidFill>
                  <a:srgbClr val="0000E5"/>
                </a:solidFill>
              </a:rPr>
              <a:t>929 виборчих дільниць</a:t>
            </a:r>
            <a:endParaRPr lang="en-US" sz="2200" smtClean="0">
              <a:solidFill>
                <a:srgbClr val="0000E5"/>
              </a:solidFill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ru-RU" sz="2200" smtClean="0">
              <a:solidFill>
                <a:srgbClr val="0000E5"/>
              </a:solidFill>
            </a:endParaRPr>
          </a:p>
          <a:p>
            <a:pPr lvl="1" eaLnBrk="1" hangingPunct="1">
              <a:lnSpc>
                <a:spcPct val="90000"/>
              </a:lnSpc>
            </a:pPr>
            <a:r>
              <a:rPr lang="ru-RU" sz="2200" smtClean="0"/>
              <a:t> </a:t>
            </a:r>
            <a:r>
              <a:rPr lang="uk-UA" sz="2200" smtClean="0"/>
              <a:t>с</a:t>
            </a:r>
            <a:r>
              <a:rPr lang="ru-RU" sz="2200" smtClean="0"/>
              <a:t>кладання списків виборців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ru-RU" sz="2200" smtClean="0">
                <a:solidFill>
                  <a:srgbClr val="0000F1"/>
                </a:solidFill>
              </a:rPr>
              <a:t>     		 Державний реєстр виборців</a:t>
            </a:r>
            <a:endParaRPr lang="en-US" sz="2200" smtClean="0">
              <a:solidFill>
                <a:srgbClr val="0000F1"/>
              </a:solidFill>
            </a:endParaRP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en-US" sz="2200" smtClean="0">
                <a:solidFill>
                  <a:srgbClr val="0000F1"/>
                </a:solidFill>
              </a:rPr>
              <a:t>	</a:t>
            </a:r>
            <a:r>
              <a:rPr lang="uk-UA" sz="2200" smtClean="0">
                <a:solidFill>
                  <a:srgbClr val="0000F1"/>
                </a:solidFill>
              </a:rPr>
              <a:t>	</a:t>
            </a:r>
            <a:r>
              <a:rPr lang="en-US" sz="2200" smtClean="0">
                <a:solidFill>
                  <a:srgbClr val="0000F1"/>
                </a:solidFill>
              </a:rPr>
              <a:t>		www.drv.gov.ua</a:t>
            </a:r>
            <a:endParaRPr lang="ru-RU" sz="2200" smtClean="0">
              <a:solidFill>
                <a:srgbClr val="0000F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236538" y="274638"/>
            <a:ext cx="8783637" cy="728662"/>
          </a:xfrm>
        </p:spPr>
        <p:txBody>
          <a:bodyPr/>
          <a:lstStyle/>
          <a:p>
            <a:pPr algn="ctr" eaLnBrk="1" hangingPunct="1"/>
            <a:r>
              <a:rPr lang="uk-UA" sz="3000" b="1" smtClean="0"/>
              <a:t>Вибори як елемент</a:t>
            </a:r>
            <a:r>
              <a:rPr lang="uk-UA" sz="3000" smtClean="0"/>
              <a:t> </a:t>
            </a:r>
            <a:r>
              <a:rPr lang="ru-RU" sz="3000" b="1" smtClean="0"/>
              <a:t>демократичного </a:t>
            </a:r>
            <a:br>
              <a:rPr lang="ru-RU" sz="3000" b="1" smtClean="0"/>
            </a:br>
            <a:r>
              <a:rPr lang="uk-UA" sz="3000" b="1" smtClean="0"/>
              <a:t>політичного процесу</a:t>
            </a:r>
            <a:endParaRPr lang="uk-UA" sz="3000" smtClean="0"/>
          </a:p>
        </p:txBody>
      </p:sp>
      <p:sp>
        <p:nvSpPr>
          <p:cNvPr id="3277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6075" y="1222375"/>
            <a:ext cx="8512175" cy="517207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1600" smtClean="0"/>
              <a:t>	</a:t>
            </a:r>
            <a:r>
              <a:rPr lang="ru-RU" smtClean="0"/>
              <a:t> Комплекс виборчих </a:t>
            </a:r>
            <a:r>
              <a:rPr lang="uk-UA" smtClean="0"/>
              <a:t>заходів</a:t>
            </a:r>
            <a:r>
              <a:rPr lang="ru-RU" smtClean="0"/>
              <a:t> і процедур:</a:t>
            </a:r>
          </a:p>
          <a:p>
            <a:pPr eaLnBrk="1" hangingPunct="1">
              <a:buFontTx/>
              <a:buNone/>
            </a:pPr>
            <a:endParaRPr lang="ru-RU" smtClean="0"/>
          </a:p>
          <a:p>
            <a:pPr lvl="1" eaLnBrk="1" hangingPunct="1">
              <a:lnSpc>
                <a:spcPct val="150000"/>
              </a:lnSpc>
            </a:pPr>
            <a:r>
              <a:rPr lang="ru-RU" sz="2200" smtClean="0"/>
              <a:t> </a:t>
            </a:r>
            <a:r>
              <a:rPr lang="uk-UA" sz="2200" smtClean="0"/>
              <a:t>в</a:t>
            </a:r>
            <a:r>
              <a:rPr lang="ru-RU" sz="2200" smtClean="0"/>
              <a:t>исування і реєстрація кандидатів; </a:t>
            </a:r>
          </a:p>
          <a:p>
            <a:pPr lvl="1" eaLnBrk="1" hangingPunct="1">
              <a:lnSpc>
                <a:spcPct val="150000"/>
              </a:lnSpc>
            </a:pPr>
            <a:r>
              <a:rPr lang="ru-RU" sz="2200" smtClean="0"/>
              <a:t> </a:t>
            </a:r>
            <a:r>
              <a:rPr lang="uk-UA" sz="2200" smtClean="0"/>
              <a:t>п</a:t>
            </a:r>
            <a:r>
              <a:rPr lang="ru-RU" sz="2200" smtClean="0"/>
              <a:t>роведення передвиборної агітації; </a:t>
            </a:r>
          </a:p>
          <a:p>
            <a:pPr lvl="1" eaLnBrk="1" hangingPunct="1">
              <a:lnSpc>
                <a:spcPct val="150000"/>
              </a:lnSpc>
            </a:pPr>
            <a:r>
              <a:rPr lang="ru-RU" sz="2200" smtClean="0"/>
              <a:t> </a:t>
            </a:r>
            <a:r>
              <a:rPr lang="uk-UA" sz="2200" smtClean="0"/>
              <a:t>г</a:t>
            </a:r>
            <a:r>
              <a:rPr lang="ru-RU" sz="2200" smtClean="0"/>
              <a:t>олосування та підрахунок голосів;</a:t>
            </a:r>
          </a:p>
          <a:p>
            <a:pPr lvl="1" eaLnBrk="1" hangingPunct="1">
              <a:lnSpc>
                <a:spcPct val="150000"/>
              </a:lnSpc>
            </a:pPr>
            <a:r>
              <a:rPr lang="ru-RU" sz="2200" smtClean="0"/>
              <a:t> </a:t>
            </a:r>
            <a:r>
              <a:rPr lang="uk-UA" sz="2200" smtClean="0"/>
              <a:t>о</a:t>
            </a:r>
            <a:r>
              <a:rPr lang="ru-RU" sz="2200" smtClean="0"/>
              <a:t>голошення проведення </a:t>
            </a:r>
            <a:r>
              <a:rPr lang="uk-UA" sz="2200" smtClean="0"/>
              <a:t>у</a:t>
            </a:r>
            <a:r>
              <a:rPr lang="ru-RU" sz="2200" smtClean="0"/>
              <a:t> разі необхідності повторного голосування чи повторних виборів</a:t>
            </a:r>
            <a:r>
              <a:rPr lang="uk-UA" sz="2200" smtClean="0"/>
              <a:t>.</a:t>
            </a:r>
            <a:endParaRPr lang="ru-RU" sz="22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360363" y="231775"/>
            <a:ext cx="8783637" cy="728663"/>
          </a:xfrm>
        </p:spPr>
        <p:txBody>
          <a:bodyPr/>
          <a:lstStyle/>
          <a:p>
            <a:pPr algn="ctr" eaLnBrk="1" hangingPunct="1"/>
            <a:r>
              <a:rPr lang="uk-UA" sz="3000" b="1" smtClean="0"/>
              <a:t>Вибори як елемент</a:t>
            </a:r>
            <a:r>
              <a:rPr lang="uk-UA" sz="3000" smtClean="0"/>
              <a:t> </a:t>
            </a:r>
            <a:r>
              <a:rPr lang="ru-RU" sz="3000" b="1" smtClean="0"/>
              <a:t>демократичного </a:t>
            </a:r>
            <a:br>
              <a:rPr lang="ru-RU" sz="3000" b="1" smtClean="0"/>
            </a:br>
            <a:r>
              <a:rPr lang="ru-RU" sz="3000" b="1" smtClean="0"/>
              <a:t>політичного процесу</a:t>
            </a:r>
            <a:endParaRPr lang="uk-UA" sz="3000" smtClean="0"/>
          </a:p>
        </p:txBody>
      </p:sp>
      <p:sp>
        <p:nvSpPr>
          <p:cNvPr id="3379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4825" y="1346200"/>
            <a:ext cx="7821613" cy="46021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000" smtClean="0"/>
              <a:t>                             </a:t>
            </a:r>
            <a:r>
              <a:rPr lang="ru-RU" b="1" smtClean="0"/>
              <a:t>Вибори виконують такі функції</a:t>
            </a:r>
            <a:r>
              <a:rPr lang="ru-RU" smtClean="0"/>
              <a:t>:</a:t>
            </a:r>
          </a:p>
          <a:p>
            <a:pPr eaLnBrk="1" hangingPunct="1">
              <a:buFontTx/>
              <a:buNone/>
            </a:pPr>
            <a:endParaRPr lang="ru-RU" smtClean="0"/>
          </a:p>
          <a:p>
            <a:pPr algn="just" eaLnBrk="1" hangingPunct="1"/>
            <a:r>
              <a:rPr lang="ru-RU" smtClean="0"/>
              <a:t>реалізація народного і національного суверенітету;</a:t>
            </a:r>
          </a:p>
          <a:p>
            <a:pPr algn="just" eaLnBrk="1" hangingPunct="1"/>
            <a:r>
              <a:rPr lang="ru-RU" smtClean="0"/>
              <a:t>легітимізація влади; </a:t>
            </a:r>
          </a:p>
          <a:p>
            <a:pPr algn="just" eaLnBrk="1" hangingPunct="1"/>
            <a:r>
              <a:rPr lang="ru-RU" smtClean="0"/>
              <a:t>забезпечення стабільності, поступовості та наступності існування влади;</a:t>
            </a:r>
          </a:p>
          <a:p>
            <a:pPr algn="just" eaLnBrk="1" hangingPunct="1"/>
            <a:r>
              <a:rPr lang="ru-RU" smtClean="0"/>
              <a:t>селекція політичних керівників з огляду на їхню попередню політичну діяльність;</a:t>
            </a:r>
          </a:p>
          <a:p>
            <a:pPr algn="just" eaLnBrk="1" hangingPunct="1"/>
            <a:r>
              <a:rPr lang="ru-RU" smtClean="0"/>
              <a:t>формування і вираження суспільної думки.</a:t>
            </a:r>
          </a:p>
          <a:p>
            <a:pPr eaLnBrk="1" hangingPunct="1">
              <a:buFontTx/>
              <a:buNone/>
            </a:pPr>
            <a:endParaRPr lang="uk-UA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536825" y="6164263"/>
            <a:ext cx="6489700" cy="5461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uk-UA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1536700" y="384175"/>
            <a:ext cx="6694488" cy="496888"/>
          </a:xfrm>
        </p:spPr>
        <p:txBody>
          <a:bodyPr/>
          <a:lstStyle/>
          <a:p>
            <a:r>
              <a:rPr lang="ru-RU" sz="3000" b="1" smtClean="0"/>
              <a:t>Соціальне призначення виборів</a:t>
            </a:r>
          </a:p>
        </p:txBody>
      </p:sp>
      <p:sp>
        <p:nvSpPr>
          <p:cNvPr id="3481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17525" y="1236663"/>
            <a:ext cx="8061325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/>
              <a:t>Реалізація народного і національного суверенітету</a:t>
            </a:r>
          </a:p>
          <a:p>
            <a:pPr eaLnBrk="1" hangingPunct="1">
              <a:buFontTx/>
              <a:buNone/>
            </a:pPr>
            <a:endParaRPr lang="ru-RU" sz="2000" b="1" smtClean="0"/>
          </a:p>
          <a:p>
            <a:pPr algn="just" eaLnBrk="1" hangingPunct="1"/>
            <a:r>
              <a:rPr lang="ru-RU" smtClean="0"/>
              <a:t>Вибори є головною формою прояву суверенітету народу, його політичної ролі як джерела влади. </a:t>
            </a:r>
          </a:p>
          <a:p>
            <a:pPr algn="just" eaLnBrk="1" hangingPunct="1"/>
            <a:r>
              <a:rPr lang="ru-RU" smtClean="0"/>
              <a:t>За допомогою виборів забезпечується участь громадян у формуванні представницьких, законодавчих, виконавчих і судових органів влади, оскільки саме в результаті виборів обрані народом кандидати наділяються владними повноваженнями. </a:t>
            </a:r>
          </a:p>
          <a:p>
            <a:pPr algn="just" eaLnBrk="1" hangingPunct="1"/>
            <a:r>
              <a:rPr lang="ru-RU" smtClean="0"/>
              <a:t>Для багатьох громадян вибори є єдиною формою їхньої реальної участі у політиці. 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itl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_Text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NRSTYLE" val="Indezine_SM2_Text"/>
</p:tagLst>
</file>

<file path=ppt/theme/theme1.xml><?xml version="1.0" encoding="utf-8"?>
<a:theme xmlns:a="http://schemas.openxmlformats.org/drawingml/2006/main" name="ind_4634_slide">
  <a:themeElements>
    <a:clrScheme name="Тема Office 1">
      <a:dk1>
        <a:srgbClr val="000000"/>
      </a:dk1>
      <a:lt1>
        <a:srgbClr val="CCCCFF"/>
      </a:lt1>
      <a:dk2>
        <a:srgbClr val="000000"/>
      </a:dk2>
      <a:lt2>
        <a:srgbClr val="B2B2B2"/>
      </a:lt2>
      <a:accent1>
        <a:srgbClr val="0000A6"/>
      </a:accent1>
      <a:accent2>
        <a:srgbClr val="3A238C"/>
      </a:accent2>
      <a:accent3>
        <a:srgbClr val="E2E2FF"/>
      </a:accent3>
      <a:accent4>
        <a:srgbClr val="000000"/>
      </a:accent4>
      <a:accent5>
        <a:srgbClr val="AAAAD0"/>
      </a:accent5>
      <a:accent6>
        <a:srgbClr val="341F7E"/>
      </a:accent6>
      <a:hlink>
        <a:srgbClr val="00008C"/>
      </a:hlink>
      <a:folHlink>
        <a:srgbClr val="4D008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0000A6"/>
        </a:accent1>
        <a:accent2>
          <a:srgbClr val="3A238C"/>
        </a:accent2>
        <a:accent3>
          <a:srgbClr val="E2E2FF"/>
        </a:accent3>
        <a:accent4>
          <a:srgbClr val="000000"/>
        </a:accent4>
        <a:accent5>
          <a:srgbClr val="AAAAD0"/>
        </a:accent5>
        <a:accent6>
          <a:srgbClr val="341F7E"/>
        </a:accent6>
        <a:hlink>
          <a:srgbClr val="00008C"/>
        </a:hlink>
        <a:folHlink>
          <a:srgbClr val="4D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764599"/>
        </a:accent1>
        <a:accent2>
          <a:srgbClr val="004799"/>
        </a:accent2>
        <a:accent3>
          <a:srgbClr val="E2E2FF"/>
        </a:accent3>
        <a:accent4>
          <a:srgbClr val="000000"/>
        </a:accent4>
        <a:accent5>
          <a:srgbClr val="BDB0CA"/>
        </a:accent5>
        <a:accent6>
          <a:srgbClr val="003F8A"/>
        </a:accent6>
        <a:hlink>
          <a:srgbClr val="000099"/>
        </a:hlink>
        <a:folHlink>
          <a:srgbClr val="7317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804600"/>
        </a:accent1>
        <a:accent2>
          <a:srgbClr val="3D3D99"/>
        </a:accent2>
        <a:accent3>
          <a:srgbClr val="E2E2FF"/>
        </a:accent3>
        <a:accent4>
          <a:srgbClr val="000000"/>
        </a:accent4>
        <a:accent5>
          <a:srgbClr val="C0B0AA"/>
        </a:accent5>
        <a:accent6>
          <a:srgbClr val="36368A"/>
        </a:accent6>
        <a:hlink>
          <a:srgbClr val="73222A"/>
        </a:hlink>
        <a:folHlink>
          <a:srgbClr val="4C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366629"/>
        </a:accent1>
        <a:accent2>
          <a:srgbClr val="735600"/>
        </a:accent2>
        <a:accent3>
          <a:srgbClr val="E2E2FF"/>
        </a:accent3>
        <a:accent4>
          <a:srgbClr val="000000"/>
        </a:accent4>
        <a:accent5>
          <a:srgbClr val="AEB8AC"/>
        </a:accent5>
        <a:accent6>
          <a:srgbClr val="684D00"/>
        </a:accent6>
        <a:hlink>
          <a:srgbClr val="000099"/>
        </a:hlink>
        <a:folHlink>
          <a:srgbClr val="8019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00A6"/>
        </a:accent1>
        <a:accent2>
          <a:srgbClr val="3A238C"/>
        </a:accent2>
        <a:accent3>
          <a:srgbClr val="FFFFFF"/>
        </a:accent3>
        <a:accent4>
          <a:srgbClr val="000000"/>
        </a:accent4>
        <a:accent5>
          <a:srgbClr val="AAAAD0"/>
        </a:accent5>
        <a:accent6>
          <a:srgbClr val="341F7E"/>
        </a:accent6>
        <a:hlink>
          <a:srgbClr val="00008C"/>
        </a:hlink>
        <a:folHlink>
          <a:srgbClr val="4D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764599"/>
        </a:accent1>
        <a:accent2>
          <a:srgbClr val="004799"/>
        </a:accent2>
        <a:accent3>
          <a:srgbClr val="FFFFFF"/>
        </a:accent3>
        <a:accent4>
          <a:srgbClr val="000000"/>
        </a:accent4>
        <a:accent5>
          <a:srgbClr val="BDB0CA"/>
        </a:accent5>
        <a:accent6>
          <a:srgbClr val="003F8A"/>
        </a:accent6>
        <a:hlink>
          <a:srgbClr val="000099"/>
        </a:hlink>
        <a:folHlink>
          <a:srgbClr val="7317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4600"/>
        </a:accent1>
        <a:accent2>
          <a:srgbClr val="3D3D99"/>
        </a:accent2>
        <a:accent3>
          <a:srgbClr val="FFFFFF"/>
        </a:accent3>
        <a:accent4>
          <a:srgbClr val="000000"/>
        </a:accent4>
        <a:accent5>
          <a:srgbClr val="C0B0AA"/>
        </a:accent5>
        <a:accent6>
          <a:srgbClr val="36368A"/>
        </a:accent6>
        <a:hlink>
          <a:srgbClr val="73222A"/>
        </a:hlink>
        <a:folHlink>
          <a:srgbClr val="4C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66629"/>
        </a:accent1>
        <a:accent2>
          <a:srgbClr val="735600"/>
        </a:accent2>
        <a:accent3>
          <a:srgbClr val="FFFFFF"/>
        </a:accent3>
        <a:accent4>
          <a:srgbClr val="000000"/>
        </a:accent4>
        <a:accent5>
          <a:srgbClr val="AEB8AC"/>
        </a:accent5>
        <a:accent6>
          <a:srgbClr val="684D00"/>
        </a:accent6>
        <a:hlink>
          <a:srgbClr val="000099"/>
        </a:hlink>
        <a:folHlink>
          <a:srgbClr val="8019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1_Default Design 2">
      <a:dk1>
        <a:srgbClr val="000000"/>
      </a:dk1>
      <a:lt1>
        <a:srgbClr val="CCCCFF"/>
      </a:lt1>
      <a:dk2>
        <a:srgbClr val="000000"/>
      </a:dk2>
      <a:lt2>
        <a:srgbClr val="B2B2B2"/>
      </a:lt2>
      <a:accent1>
        <a:srgbClr val="764599"/>
      </a:accent1>
      <a:accent2>
        <a:srgbClr val="004799"/>
      </a:accent2>
      <a:accent3>
        <a:srgbClr val="E2E2FF"/>
      </a:accent3>
      <a:accent4>
        <a:srgbClr val="000000"/>
      </a:accent4>
      <a:accent5>
        <a:srgbClr val="BDB0CA"/>
      </a:accent5>
      <a:accent6>
        <a:srgbClr val="003F8A"/>
      </a:accent6>
      <a:hlink>
        <a:srgbClr val="000099"/>
      </a:hlink>
      <a:folHlink>
        <a:srgbClr val="731757"/>
      </a:folHlink>
    </a:clrScheme>
    <a:fontScheme name="1_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Default Design 1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0000A6"/>
        </a:accent1>
        <a:accent2>
          <a:srgbClr val="3A238C"/>
        </a:accent2>
        <a:accent3>
          <a:srgbClr val="E2E2FF"/>
        </a:accent3>
        <a:accent4>
          <a:srgbClr val="000000"/>
        </a:accent4>
        <a:accent5>
          <a:srgbClr val="AAAAD0"/>
        </a:accent5>
        <a:accent6>
          <a:srgbClr val="341F7E"/>
        </a:accent6>
        <a:hlink>
          <a:srgbClr val="00008C"/>
        </a:hlink>
        <a:folHlink>
          <a:srgbClr val="4D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764599"/>
        </a:accent1>
        <a:accent2>
          <a:srgbClr val="004799"/>
        </a:accent2>
        <a:accent3>
          <a:srgbClr val="E2E2FF"/>
        </a:accent3>
        <a:accent4>
          <a:srgbClr val="000000"/>
        </a:accent4>
        <a:accent5>
          <a:srgbClr val="BDB0CA"/>
        </a:accent5>
        <a:accent6>
          <a:srgbClr val="003F8A"/>
        </a:accent6>
        <a:hlink>
          <a:srgbClr val="000099"/>
        </a:hlink>
        <a:folHlink>
          <a:srgbClr val="7317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804600"/>
        </a:accent1>
        <a:accent2>
          <a:srgbClr val="3D3D99"/>
        </a:accent2>
        <a:accent3>
          <a:srgbClr val="E2E2FF"/>
        </a:accent3>
        <a:accent4>
          <a:srgbClr val="000000"/>
        </a:accent4>
        <a:accent5>
          <a:srgbClr val="C0B0AA"/>
        </a:accent5>
        <a:accent6>
          <a:srgbClr val="36368A"/>
        </a:accent6>
        <a:hlink>
          <a:srgbClr val="73222A"/>
        </a:hlink>
        <a:folHlink>
          <a:srgbClr val="4C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CCCCFF"/>
        </a:lt1>
        <a:dk2>
          <a:srgbClr val="000000"/>
        </a:dk2>
        <a:lt2>
          <a:srgbClr val="B2B2B2"/>
        </a:lt2>
        <a:accent1>
          <a:srgbClr val="366629"/>
        </a:accent1>
        <a:accent2>
          <a:srgbClr val="735600"/>
        </a:accent2>
        <a:accent3>
          <a:srgbClr val="E2E2FF"/>
        </a:accent3>
        <a:accent4>
          <a:srgbClr val="000000"/>
        </a:accent4>
        <a:accent5>
          <a:srgbClr val="AEB8AC"/>
        </a:accent5>
        <a:accent6>
          <a:srgbClr val="684D00"/>
        </a:accent6>
        <a:hlink>
          <a:srgbClr val="000099"/>
        </a:hlink>
        <a:folHlink>
          <a:srgbClr val="80192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0000A6"/>
        </a:accent1>
        <a:accent2>
          <a:srgbClr val="3A238C"/>
        </a:accent2>
        <a:accent3>
          <a:srgbClr val="FFFFFF"/>
        </a:accent3>
        <a:accent4>
          <a:srgbClr val="000000"/>
        </a:accent4>
        <a:accent5>
          <a:srgbClr val="AAAAD0"/>
        </a:accent5>
        <a:accent6>
          <a:srgbClr val="341F7E"/>
        </a:accent6>
        <a:hlink>
          <a:srgbClr val="00008C"/>
        </a:hlink>
        <a:folHlink>
          <a:srgbClr val="4D0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764599"/>
        </a:accent1>
        <a:accent2>
          <a:srgbClr val="004799"/>
        </a:accent2>
        <a:accent3>
          <a:srgbClr val="FFFFFF"/>
        </a:accent3>
        <a:accent4>
          <a:srgbClr val="000000"/>
        </a:accent4>
        <a:accent5>
          <a:srgbClr val="BDB0CA"/>
        </a:accent5>
        <a:accent6>
          <a:srgbClr val="003F8A"/>
        </a:accent6>
        <a:hlink>
          <a:srgbClr val="000099"/>
        </a:hlink>
        <a:folHlink>
          <a:srgbClr val="731757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804600"/>
        </a:accent1>
        <a:accent2>
          <a:srgbClr val="3D3D99"/>
        </a:accent2>
        <a:accent3>
          <a:srgbClr val="FFFFFF"/>
        </a:accent3>
        <a:accent4>
          <a:srgbClr val="000000"/>
        </a:accent4>
        <a:accent5>
          <a:srgbClr val="C0B0AA"/>
        </a:accent5>
        <a:accent6>
          <a:srgbClr val="36368A"/>
        </a:accent6>
        <a:hlink>
          <a:srgbClr val="73222A"/>
        </a:hlink>
        <a:folHlink>
          <a:srgbClr val="4C47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366629"/>
        </a:accent1>
        <a:accent2>
          <a:srgbClr val="735600"/>
        </a:accent2>
        <a:accent3>
          <a:srgbClr val="FFFFFF"/>
        </a:accent3>
        <a:accent4>
          <a:srgbClr val="000000"/>
        </a:accent4>
        <a:accent5>
          <a:srgbClr val="AEB8AC"/>
        </a:accent5>
        <a:accent6>
          <a:srgbClr val="684D00"/>
        </a:accent6>
        <a:hlink>
          <a:srgbClr val="000099"/>
        </a:hlink>
        <a:folHlink>
          <a:srgbClr val="8019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Тема Office 2">
    <a:dk1>
      <a:srgbClr val="000000"/>
    </a:dk1>
    <a:lt1>
      <a:srgbClr val="CCCCFF"/>
    </a:lt1>
    <a:dk2>
      <a:srgbClr val="000000"/>
    </a:dk2>
    <a:lt2>
      <a:srgbClr val="B2B2B2"/>
    </a:lt2>
    <a:accent1>
      <a:srgbClr val="764599"/>
    </a:accent1>
    <a:accent2>
      <a:srgbClr val="004799"/>
    </a:accent2>
    <a:accent3>
      <a:srgbClr val="E2E2FF"/>
    </a:accent3>
    <a:accent4>
      <a:srgbClr val="000000"/>
    </a:accent4>
    <a:accent5>
      <a:srgbClr val="BDB0CA"/>
    </a:accent5>
    <a:accent6>
      <a:srgbClr val="003F8A"/>
    </a:accent6>
    <a:hlink>
      <a:srgbClr val="000099"/>
    </a:hlink>
    <a:folHlink>
      <a:srgbClr val="731757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ind_4634_slide</Template>
  <TotalTime>1322</TotalTime>
  <Words>1978</Words>
  <Application>Microsoft Office PowerPoint</Application>
  <PresentationFormat>Экран (4:3)</PresentationFormat>
  <Paragraphs>245</Paragraphs>
  <Slides>43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43</vt:i4>
      </vt:variant>
    </vt:vector>
  </HeadingPairs>
  <TitlesOfParts>
    <vt:vector size="51" baseType="lpstr">
      <vt:lpstr>Arial</vt:lpstr>
      <vt:lpstr>Times New Roman</vt:lpstr>
      <vt:lpstr>Calibri</vt:lpstr>
      <vt:lpstr>Wingdings</vt:lpstr>
      <vt:lpstr>ind_4634_slide</vt:lpstr>
      <vt:lpstr>1_Default Design</vt:lpstr>
      <vt:lpstr>ind_4634_slide</vt:lpstr>
      <vt:lpstr>1_Default Design</vt:lpstr>
      <vt:lpstr>Слайд 1</vt:lpstr>
      <vt:lpstr>План</vt:lpstr>
      <vt:lpstr>Вибори як елемент демократичного політичного процесу</vt:lpstr>
      <vt:lpstr>Вибори як елемент демократичного  політичного процесу</vt:lpstr>
      <vt:lpstr>Слайд 5</vt:lpstr>
      <vt:lpstr>Вибори як елемент демократичного  політичного процесу</vt:lpstr>
      <vt:lpstr>Вибори як елемент демократичного  політичного процесу</vt:lpstr>
      <vt:lpstr>Вибори як елемент демократичного  політичного процесу</vt:lpstr>
      <vt:lpstr>Соціальне призначення виборів</vt:lpstr>
      <vt:lpstr>Соціальне призначення виборів </vt:lpstr>
      <vt:lpstr>Соціальне призначення виборів </vt:lpstr>
      <vt:lpstr>Соціальне призначення виборів </vt:lpstr>
      <vt:lpstr>    Вибори як елемент демократичного  політичного процесу</vt:lpstr>
      <vt:lpstr>Виборча система. Функції і типи виборчої системи</vt:lpstr>
      <vt:lpstr>Виборча система.  Функції і типи виборчої системи</vt:lpstr>
      <vt:lpstr>Виборча система. Правова база.</vt:lpstr>
      <vt:lpstr>Виборча система. </vt:lpstr>
      <vt:lpstr>Виборча система має забезпечувати:</vt:lpstr>
      <vt:lpstr>Виборча система має забезпечувати:</vt:lpstr>
      <vt:lpstr>Типи виборчої системи</vt:lpstr>
      <vt:lpstr>Типи виборчої системи</vt:lpstr>
      <vt:lpstr>Типи виборчої системи</vt:lpstr>
      <vt:lpstr>Типи виборчої системи</vt:lpstr>
      <vt:lpstr>Строки проведення виборів у Конституції та новому виборчому законодавстві України</vt:lpstr>
      <vt:lpstr>Строки проведення виборів у Конституції та новому виборчому законодавстві України</vt:lpstr>
      <vt:lpstr>Строки проведення виборів у Конституції та новому виборчому законодавстві України</vt:lpstr>
      <vt:lpstr>Строки проведення виборів у Конституції та новому виборчому законодавстві України</vt:lpstr>
      <vt:lpstr>Строки проведення виборів у Конституції та новому виборчому законодавстві України</vt:lpstr>
      <vt:lpstr>Виборчі права громадян України та принципи виборів</vt:lpstr>
      <vt:lpstr>Виборчі права громадян України та принципи виборів</vt:lpstr>
      <vt:lpstr>Виборчі права громадян України та принципи виборів</vt:lpstr>
      <vt:lpstr>Принципи виборів</vt:lpstr>
      <vt:lpstr>Принципи виборів</vt:lpstr>
      <vt:lpstr>Принципи виборів</vt:lpstr>
      <vt:lpstr>Принципи виборів та їх порушення</vt:lpstr>
      <vt:lpstr>Інституційний механізм забезпечення виборчих прав громадян </vt:lpstr>
      <vt:lpstr> Інституційний механізм забезпечення виборчих прав громадян </vt:lpstr>
      <vt:lpstr>Інституційний механізм забезпечення виборчих прав громадян </vt:lpstr>
      <vt:lpstr>Інституційний механізм забезпечення виборчих прав громадян </vt:lpstr>
      <vt:lpstr> Інституційний механізм забезпечення виборчих прав громадян </vt:lpstr>
      <vt:lpstr>Інституційний механізм забезпечення виборчих прав громадян</vt:lpstr>
      <vt:lpstr>Слайд 42</vt:lpstr>
      <vt:lpstr>Бліц-опитування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Вибори Президента України</dc:title>
  <dc:creator>Анюта</dc:creator>
  <cp:lastModifiedBy>ounb2</cp:lastModifiedBy>
  <cp:revision>220</cp:revision>
  <dcterms:created xsi:type="dcterms:W3CDTF">2014-08-27T13:52:07Z</dcterms:created>
  <dcterms:modified xsi:type="dcterms:W3CDTF">2014-11-12T14:27:33Z</dcterms:modified>
</cp:coreProperties>
</file>